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sldIdLst>
    <p:sldId id="256" r:id="rId5"/>
    <p:sldId id="311" r:id="rId6"/>
    <p:sldId id="277" r:id="rId7"/>
    <p:sldId id="302" r:id="rId8"/>
    <p:sldId id="294" r:id="rId9"/>
    <p:sldId id="303" r:id="rId10"/>
    <p:sldId id="259" r:id="rId11"/>
    <p:sldId id="262" r:id="rId12"/>
    <p:sldId id="290" r:id="rId13"/>
    <p:sldId id="280" r:id="rId14"/>
    <p:sldId id="304" r:id="rId15"/>
    <p:sldId id="267" r:id="rId16"/>
    <p:sldId id="300" r:id="rId17"/>
    <p:sldId id="291" r:id="rId18"/>
    <p:sldId id="296" r:id="rId19"/>
    <p:sldId id="297" r:id="rId20"/>
    <p:sldId id="292" r:id="rId21"/>
    <p:sldId id="299" r:id="rId22"/>
    <p:sldId id="257" r:id="rId23"/>
    <p:sldId id="289" r:id="rId24"/>
    <p:sldId id="284" r:id="rId25"/>
    <p:sldId id="283" r:id="rId26"/>
    <p:sldId id="317" r:id="rId27"/>
    <p:sldId id="286" r:id="rId28"/>
    <p:sldId id="315" r:id="rId29"/>
    <p:sldId id="316" r:id="rId30"/>
    <p:sldId id="287" r:id="rId31"/>
    <p:sldId id="285" r:id="rId32"/>
    <p:sldId id="312" r:id="rId33"/>
    <p:sldId id="322" r:id="rId34"/>
    <p:sldId id="320" r:id="rId35"/>
    <p:sldId id="321" r:id="rId36"/>
    <p:sldId id="318" r:id="rId37"/>
    <p:sldId id="27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air dafiq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A14F"/>
    <a:srgbClr val="F28E2B"/>
    <a:srgbClr val="E15759"/>
    <a:srgbClr val="FF0000"/>
    <a:srgbClr val="C52224"/>
    <a:srgbClr val="B11116"/>
    <a:srgbClr val="3274A1"/>
    <a:srgbClr val="FFFFFF"/>
    <a:srgbClr val="156082"/>
    <a:srgbClr val="C2F1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21469C-50A8-4AC5-9091-D52F48CCE3F7}" v="1" dt="2025-02-11T13:33:29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93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CTUS\AppData\Roaming\Microsoft\Excel\Book1((Unsaved-311210201001528100)).xlsb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  <a:latin typeface="Aptos" panose="020B0004020202020204" pitchFamily="34" charset="0"/>
              </a:rPr>
              <a:t>Skor Koheren Pasangan Calon</a:t>
            </a:r>
            <a:r>
              <a:rPr lang="en-US" baseline="0">
                <a:solidFill>
                  <a:schemeClr val="tx1"/>
                </a:solidFill>
                <a:latin typeface="Aptos" panose="020B0004020202020204" pitchFamily="34" charset="0"/>
              </a:rPr>
              <a:t> 02</a:t>
            </a:r>
            <a:endParaRPr lang="id-ID">
              <a:solidFill>
                <a:schemeClr val="tx1"/>
              </a:solidFill>
              <a:latin typeface="Aptos" panose="020B00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4"/>
              <c:tx>
                <c:rich>
                  <a:bodyPr/>
                  <a:lstStyle/>
                  <a:p>
                    <a:fld id="{56FD8F16-29F4-4DD6-89DD-866C3EFB6C6B}" type="YVALUE">
                      <a:rPr lang="en-US" sz="1000" b="1">
                        <a:solidFill>
                          <a:srgbClr val="00B050"/>
                        </a:solidFill>
                      </a:rPr>
                      <a:pPr/>
                      <a:t>[Y VALUE]</a:t>
                    </a:fld>
                    <a:endParaRPr lang="id-ID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87F1-44F3-8F1F-816F71F1C7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Sheet1!$E$2:$E$7</c:f>
              <c:numCache>
                <c:formatCode>General</c:formatCode>
                <c:ptCount val="6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</c:numCache>
            </c:numRef>
          </c:xVal>
          <c:yVal>
            <c:numRef>
              <c:f>Sheet1!$F$2:$F$7</c:f>
              <c:numCache>
                <c:formatCode>General</c:formatCode>
                <c:ptCount val="6"/>
                <c:pt idx="0">
                  <c:v>0.39</c:v>
                </c:pt>
                <c:pt idx="1">
                  <c:v>0.36</c:v>
                </c:pt>
                <c:pt idx="2">
                  <c:v>0.38300000000000001</c:v>
                </c:pt>
                <c:pt idx="3">
                  <c:v>0.39100000000000001</c:v>
                </c:pt>
                <c:pt idx="4">
                  <c:v>0.41299999999999998</c:v>
                </c:pt>
                <c:pt idx="5">
                  <c:v>0.36699999999999999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7F1-44F3-8F1F-816F71F1C72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738335807"/>
        <c:axId val="738360767"/>
      </c:scatterChart>
      <c:valAx>
        <c:axId val="738335807"/>
        <c:scaling>
          <c:orientation val="minMax"/>
          <c:max val="7"/>
          <c:min val="2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360767"/>
        <c:crosses val="autoZero"/>
        <c:crossBetween val="midCat"/>
        <c:majorUnit val="1"/>
      </c:valAx>
      <c:valAx>
        <c:axId val="7383607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383358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  <a:latin typeface="Aptos" panose="020B0004020202020204" pitchFamily="34" charset="0"/>
              </a:rPr>
              <a:t>Skor Koheren Pasangan Calon</a:t>
            </a:r>
            <a:r>
              <a:rPr lang="en-US" baseline="0">
                <a:solidFill>
                  <a:schemeClr val="tx1"/>
                </a:solidFill>
                <a:latin typeface="Aptos" panose="020B0004020202020204" pitchFamily="34" charset="0"/>
              </a:rPr>
              <a:t> 03</a:t>
            </a:r>
            <a:endParaRPr lang="id-ID">
              <a:solidFill>
                <a:schemeClr val="tx1"/>
              </a:solidFill>
              <a:latin typeface="Aptos" panose="020B00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D6F9-4698-85E0-1A43868150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Sheet1!$E$2:$E$7</c:f>
              <c:numCache>
                <c:formatCode>General</c:formatCode>
                <c:ptCount val="6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</c:numCache>
            </c:numRef>
          </c:xVal>
          <c:yVal>
            <c:numRef>
              <c:f>Sheet1!$F$2:$F$7</c:f>
              <c:numCache>
                <c:formatCode>General</c:formatCode>
                <c:ptCount val="6"/>
                <c:pt idx="0">
                  <c:v>0.27</c:v>
                </c:pt>
                <c:pt idx="1">
                  <c:v>0.30199999999999999</c:v>
                </c:pt>
                <c:pt idx="2">
                  <c:v>0.30499999999999999</c:v>
                </c:pt>
                <c:pt idx="3">
                  <c:v>0.28000000000000003</c:v>
                </c:pt>
                <c:pt idx="4">
                  <c:v>0.28899999999999998</c:v>
                </c:pt>
                <c:pt idx="5">
                  <c:v>0.27700000000000002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6F9-4698-85E0-1A438681501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738335807"/>
        <c:axId val="738360767"/>
      </c:scatterChart>
      <c:valAx>
        <c:axId val="738335807"/>
        <c:scaling>
          <c:orientation val="minMax"/>
          <c:max val="7"/>
          <c:min val="2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8360767"/>
        <c:crosses val="autoZero"/>
        <c:crossBetween val="midCat"/>
        <c:majorUnit val="1"/>
      </c:valAx>
      <c:valAx>
        <c:axId val="73836076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383358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r>
              <a:rPr lang="en-US">
                <a:solidFill>
                  <a:sysClr val="windowText" lastClr="000000"/>
                </a:solidFill>
                <a:latin typeface="Aptos" panose="020B0004020202020204" pitchFamily="34" charset="0"/>
              </a:rPr>
              <a:t>Active</a:t>
            </a:r>
            <a:r>
              <a:rPr lang="en-US" baseline="0">
                <a:solidFill>
                  <a:sysClr val="windowText" lastClr="000000"/>
                </a:solidFill>
                <a:latin typeface="Aptos" panose="020B0004020202020204" pitchFamily="34" charset="0"/>
              </a:rPr>
              <a:t> Learning Cross Validation</a:t>
            </a:r>
            <a:endParaRPr lang="id-ID">
              <a:solidFill>
                <a:sysClr val="windowText" lastClr="000000"/>
              </a:solidFill>
              <a:latin typeface="Aptos" panose="020B00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Aptos" panose="020B0004020202020204" pitchFamily="34" charset="0"/>
              <a:ea typeface="+mn-ea"/>
              <a:cs typeface="+mn-cs"/>
            </a:defRPr>
          </a:pPr>
          <a:endParaRPr lang="id-ID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Sheet4!$N$2:$N$20</c:f>
              <c:numCache>
                <c:formatCode>General</c:formatCode>
                <c:ptCount val="19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600</c:v>
                </c:pt>
                <c:pt idx="5">
                  <c:v>700</c:v>
                </c:pt>
                <c:pt idx="6">
                  <c:v>800</c:v>
                </c:pt>
                <c:pt idx="7">
                  <c:v>900</c:v>
                </c:pt>
                <c:pt idx="8">
                  <c:v>1000</c:v>
                </c:pt>
                <c:pt idx="9">
                  <c:v>1100</c:v>
                </c:pt>
                <c:pt idx="10">
                  <c:v>1200</c:v>
                </c:pt>
                <c:pt idx="11">
                  <c:v>1300</c:v>
                </c:pt>
                <c:pt idx="12">
                  <c:v>1400</c:v>
                </c:pt>
                <c:pt idx="13">
                  <c:v>1500</c:v>
                </c:pt>
                <c:pt idx="14">
                  <c:v>1600</c:v>
                </c:pt>
                <c:pt idx="15">
                  <c:v>1700</c:v>
                </c:pt>
                <c:pt idx="16">
                  <c:v>1800</c:v>
                </c:pt>
                <c:pt idx="17">
                  <c:v>1900</c:v>
                </c:pt>
                <c:pt idx="18">
                  <c:v>2000</c:v>
                </c:pt>
              </c:numCache>
            </c:numRef>
          </c:cat>
          <c:val>
            <c:numRef>
              <c:f>Sheet4!$O$2:$O$20</c:f>
              <c:numCache>
                <c:formatCode>General</c:formatCode>
                <c:ptCount val="19"/>
                <c:pt idx="0">
                  <c:v>0.77076800000000001</c:v>
                </c:pt>
                <c:pt idx="1">
                  <c:v>0.779277</c:v>
                </c:pt>
                <c:pt idx="2">
                  <c:v>0.76819999999999999</c:v>
                </c:pt>
                <c:pt idx="3">
                  <c:v>0.77216399999999996</c:v>
                </c:pt>
                <c:pt idx="4">
                  <c:v>0.83388499999999999</c:v>
                </c:pt>
                <c:pt idx="5">
                  <c:v>0.85121800000000003</c:v>
                </c:pt>
                <c:pt idx="6">
                  <c:v>0.88878500000000005</c:v>
                </c:pt>
                <c:pt idx="7">
                  <c:v>0.87665099999999996</c:v>
                </c:pt>
                <c:pt idx="8">
                  <c:v>0.91110400000000002</c:v>
                </c:pt>
                <c:pt idx="9">
                  <c:v>0.91819399999999995</c:v>
                </c:pt>
                <c:pt idx="10">
                  <c:v>0.89490899999999995</c:v>
                </c:pt>
                <c:pt idx="11">
                  <c:v>0.92533200000000004</c:v>
                </c:pt>
                <c:pt idx="12">
                  <c:v>0.899536</c:v>
                </c:pt>
                <c:pt idx="13">
                  <c:v>0.91581800000000002</c:v>
                </c:pt>
                <c:pt idx="14">
                  <c:v>0.88298200000000004</c:v>
                </c:pt>
                <c:pt idx="15">
                  <c:v>0.852352</c:v>
                </c:pt>
                <c:pt idx="16">
                  <c:v>0.89369200000000004</c:v>
                </c:pt>
                <c:pt idx="17">
                  <c:v>0.90438099999999999</c:v>
                </c:pt>
                <c:pt idx="18">
                  <c:v>0.89523200000000003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5E-4229-BEDE-B58CB4D593E4}"/>
            </c:ext>
          </c:extLst>
        </c:ser>
        <c:ser>
          <c:idx val="1"/>
          <c:order val="1"/>
          <c:spPr>
            <a:ln w="158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Sheet4!$N$2:$N$20</c:f>
              <c:numCache>
                <c:formatCode>General</c:formatCode>
                <c:ptCount val="19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600</c:v>
                </c:pt>
                <c:pt idx="5">
                  <c:v>700</c:v>
                </c:pt>
                <c:pt idx="6">
                  <c:v>800</c:v>
                </c:pt>
                <c:pt idx="7">
                  <c:v>900</c:v>
                </c:pt>
                <c:pt idx="8">
                  <c:v>1000</c:v>
                </c:pt>
                <c:pt idx="9">
                  <c:v>1100</c:v>
                </c:pt>
                <c:pt idx="10">
                  <c:v>1200</c:v>
                </c:pt>
                <c:pt idx="11">
                  <c:v>1300</c:v>
                </c:pt>
                <c:pt idx="12">
                  <c:v>1400</c:v>
                </c:pt>
                <c:pt idx="13">
                  <c:v>1500</c:v>
                </c:pt>
                <c:pt idx="14">
                  <c:v>1600</c:v>
                </c:pt>
                <c:pt idx="15">
                  <c:v>1700</c:v>
                </c:pt>
                <c:pt idx="16">
                  <c:v>1800</c:v>
                </c:pt>
                <c:pt idx="17">
                  <c:v>1900</c:v>
                </c:pt>
                <c:pt idx="18">
                  <c:v>2000</c:v>
                </c:pt>
              </c:numCache>
            </c:numRef>
          </c:cat>
          <c:val>
            <c:numRef>
              <c:f>Sheet4!$P$2:$P$20</c:f>
              <c:numCache>
                <c:formatCode>General</c:formatCode>
                <c:ptCount val="19"/>
                <c:pt idx="0">
                  <c:v>0.78201100000000001</c:v>
                </c:pt>
                <c:pt idx="1">
                  <c:v>0.75880400000000003</c:v>
                </c:pt>
                <c:pt idx="2">
                  <c:v>0.7581</c:v>
                </c:pt>
                <c:pt idx="3">
                  <c:v>0.77603</c:v>
                </c:pt>
                <c:pt idx="4">
                  <c:v>0.79856199999999999</c:v>
                </c:pt>
                <c:pt idx="5">
                  <c:v>0.87747399999999998</c:v>
                </c:pt>
                <c:pt idx="6">
                  <c:v>0.87620500000000001</c:v>
                </c:pt>
                <c:pt idx="7">
                  <c:v>0.85484700000000002</c:v>
                </c:pt>
                <c:pt idx="8">
                  <c:v>0.90339899999999995</c:v>
                </c:pt>
                <c:pt idx="9">
                  <c:v>0.899698</c:v>
                </c:pt>
                <c:pt idx="10">
                  <c:v>0.90845500000000001</c:v>
                </c:pt>
                <c:pt idx="11">
                  <c:v>0.871888</c:v>
                </c:pt>
                <c:pt idx="12">
                  <c:v>0.86034600000000006</c:v>
                </c:pt>
                <c:pt idx="13">
                  <c:v>0.92621299999999995</c:v>
                </c:pt>
                <c:pt idx="14">
                  <c:v>0.862537</c:v>
                </c:pt>
                <c:pt idx="15">
                  <c:v>0.91383700000000001</c:v>
                </c:pt>
                <c:pt idx="16">
                  <c:v>0.85721700000000001</c:v>
                </c:pt>
                <c:pt idx="17">
                  <c:v>0.90971199999999997</c:v>
                </c:pt>
                <c:pt idx="18">
                  <c:v>0.90781299999999998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D5E-4229-BEDE-B58CB4D593E4}"/>
            </c:ext>
          </c:extLst>
        </c:ser>
        <c:ser>
          <c:idx val="2"/>
          <c:order val="2"/>
          <c:spPr>
            <a:ln w="127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Sheet4!$N$2:$N$20</c:f>
              <c:numCache>
                <c:formatCode>General</c:formatCode>
                <c:ptCount val="19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600</c:v>
                </c:pt>
                <c:pt idx="5">
                  <c:v>700</c:v>
                </c:pt>
                <c:pt idx="6">
                  <c:v>800</c:v>
                </c:pt>
                <c:pt idx="7">
                  <c:v>900</c:v>
                </c:pt>
                <c:pt idx="8">
                  <c:v>1000</c:v>
                </c:pt>
                <c:pt idx="9">
                  <c:v>1100</c:v>
                </c:pt>
                <c:pt idx="10">
                  <c:v>1200</c:v>
                </c:pt>
                <c:pt idx="11">
                  <c:v>1300</c:v>
                </c:pt>
                <c:pt idx="12">
                  <c:v>1400</c:v>
                </c:pt>
                <c:pt idx="13">
                  <c:v>1500</c:v>
                </c:pt>
                <c:pt idx="14">
                  <c:v>1600</c:v>
                </c:pt>
                <c:pt idx="15">
                  <c:v>1700</c:v>
                </c:pt>
                <c:pt idx="16">
                  <c:v>1800</c:v>
                </c:pt>
                <c:pt idx="17">
                  <c:v>1900</c:v>
                </c:pt>
                <c:pt idx="18">
                  <c:v>2000</c:v>
                </c:pt>
              </c:numCache>
            </c:numRef>
          </c:cat>
          <c:val>
            <c:numRef>
              <c:f>Sheet4!$Q$2:$Q$20</c:f>
              <c:numCache>
                <c:formatCode>General</c:formatCode>
                <c:ptCount val="19"/>
                <c:pt idx="0">
                  <c:v>0.74823399999999995</c:v>
                </c:pt>
                <c:pt idx="1">
                  <c:v>0.78748300000000004</c:v>
                </c:pt>
                <c:pt idx="2">
                  <c:v>0.77829999999999999</c:v>
                </c:pt>
                <c:pt idx="3">
                  <c:v>0.775536</c:v>
                </c:pt>
                <c:pt idx="4">
                  <c:v>0.76356400000000002</c:v>
                </c:pt>
                <c:pt idx="5">
                  <c:v>0.86789300000000003</c:v>
                </c:pt>
                <c:pt idx="6">
                  <c:v>0.87140499999999999</c:v>
                </c:pt>
                <c:pt idx="7">
                  <c:v>0.90154299999999998</c:v>
                </c:pt>
                <c:pt idx="8">
                  <c:v>0.90664400000000001</c:v>
                </c:pt>
                <c:pt idx="9">
                  <c:v>0.91006200000000004</c:v>
                </c:pt>
                <c:pt idx="10">
                  <c:v>0.86321099999999995</c:v>
                </c:pt>
                <c:pt idx="11">
                  <c:v>0.926597</c:v>
                </c:pt>
                <c:pt idx="12">
                  <c:v>0.92885600000000001</c:v>
                </c:pt>
                <c:pt idx="13">
                  <c:v>0.87202999999999997</c:v>
                </c:pt>
                <c:pt idx="14">
                  <c:v>0.92344400000000004</c:v>
                </c:pt>
                <c:pt idx="15">
                  <c:v>0.89262699999999995</c:v>
                </c:pt>
                <c:pt idx="16">
                  <c:v>0.91268800000000005</c:v>
                </c:pt>
                <c:pt idx="17">
                  <c:v>0.91109099999999998</c:v>
                </c:pt>
                <c:pt idx="18">
                  <c:v>0.887517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D5E-4229-BEDE-B58CB4D593E4}"/>
            </c:ext>
          </c:extLst>
        </c:ser>
        <c:ser>
          <c:idx val="3"/>
          <c:order val="3"/>
          <c:spPr>
            <a:ln w="158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Sheet4!$N$2:$N$20</c:f>
              <c:numCache>
                <c:formatCode>General</c:formatCode>
                <c:ptCount val="19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600</c:v>
                </c:pt>
                <c:pt idx="5">
                  <c:v>700</c:v>
                </c:pt>
                <c:pt idx="6">
                  <c:v>800</c:v>
                </c:pt>
                <c:pt idx="7">
                  <c:v>900</c:v>
                </c:pt>
                <c:pt idx="8">
                  <c:v>1000</c:v>
                </c:pt>
                <c:pt idx="9">
                  <c:v>1100</c:v>
                </c:pt>
                <c:pt idx="10">
                  <c:v>1200</c:v>
                </c:pt>
                <c:pt idx="11">
                  <c:v>1300</c:v>
                </c:pt>
                <c:pt idx="12">
                  <c:v>1400</c:v>
                </c:pt>
                <c:pt idx="13">
                  <c:v>1500</c:v>
                </c:pt>
                <c:pt idx="14">
                  <c:v>1600</c:v>
                </c:pt>
                <c:pt idx="15">
                  <c:v>1700</c:v>
                </c:pt>
                <c:pt idx="16">
                  <c:v>1800</c:v>
                </c:pt>
                <c:pt idx="17">
                  <c:v>1900</c:v>
                </c:pt>
                <c:pt idx="18">
                  <c:v>2000</c:v>
                </c:pt>
              </c:numCache>
            </c:numRef>
          </c:cat>
          <c:val>
            <c:numRef>
              <c:f>Sheet4!$R$2:$R$20</c:f>
              <c:numCache>
                <c:formatCode>General</c:formatCode>
                <c:ptCount val="19"/>
                <c:pt idx="0">
                  <c:v>0.75741999999999998</c:v>
                </c:pt>
                <c:pt idx="1">
                  <c:v>0.79758300000000004</c:v>
                </c:pt>
                <c:pt idx="2">
                  <c:v>0.73970000000000002</c:v>
                </c:pt>
                <c:pt idx="3">
                  <c:v>0.74124599999999996</c:v>
                </c:pt>
                <c:pt idx="4">
                  <c:v>0.80633900000000003</c:v>
                </c:pt>
                <c:pt idx="5">
                  <c:v>0.86277300000000001</c:v>
                </c:pt>
                <c:pt idx="6">
                  <c:v>0.87059900000000001</c:v>
                </c:pt>
                <c:pt idx="7">
                  <c:v>0.86888399999999999</c:v>
                </c:pt>
                <c:pt idx="8">
                  <c:v>0.91985300000000003</c:v>
                </c:pt>
                <c:pt idx="9">
                  <c:v>0.90652999999999995</c:v>
                </c:pt>
                <c:pt idx="10">
                  <c:v>0.92028600000000005</c:v>
                </c:pt>
                <c:pt idx="11">
                  <c:v>0.90676599999999996</c:v>
                </c:pt>
                <c:pt idx="12">
                  <c:v>0.85341900000000004</c:v>
                </c:pt>
                <c:pt idx="13">
                  <c:v>0.90337299999999998</c:v>
                </c:pt>
                <c:pt idx="14">
                  <c:v>0.91753700000000005</c:v>
                </c:pt>
                <c:pt idx="15">
                  <c:v>0.89376800000000001</c:v>
                </c:pt>
                <c:pt idx="16">
                  <c:v>0.92243200000000003</c:v>
                </c:pt>
                <c:pt idx="17">
                  <c:v>0.90576800000000002</c:v>
                </c:pt>
                <c:pt idx="18">
                  <c:v>0.90112999999999999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D5E-4229-BEDE-B58CB4D593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96619359"/>
        <c:axId val="796610719"/>
      </c:lineChart>
      <c:catAx>
        <c:axId val="7966193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ysClr val="windowText" lastClr="000000"/>
                    </a:solidFill>
                  </a:rPr>
                  <a:t>Jumlah Data</a:t>
                </a:r>
                <a:endParaRPr lang="id-ID">
                  <a:solidFill>
                    <a:sysClr val="windowText" lastClr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6610719"/>
        <c:crosses val="autoZero"/>
        <c:auto val="1"/>
        <c:lblAlgn val="ctr"/>
        <c:lblOffset val="100"/>
        <c:noMultiLvlLbl val="0"/>
      </c:catAx>
      <c:valAx>
        <c:axId val="796610719"/>
        <c:scaling>
          <c:orientation val="minMax"/>
          <c:max val="1"/>
          <c:min val="0.70000000000000007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ysClr val="windowText" lastClr="000000"/>
                    </a:solidFill>
                  </a:rPr>
                  <a:t>F1-Score</a:t>
                </a:r>
                <a:endParaRPr lang="id-ID">
                  <a:solidFill>
                    <a:sysClr val="windowText" lastClr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661935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4D3E0-084A-41EF-9B23-6B7B24B13D12}" type="datetimeFigureOut">
              <a:rPr lang="id-ID" smtClean="0"/>
              <a:t>11/02/2025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0E13D-4A16-47AB-81AA-5B1249C0550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59182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0E13D-4A16-47AB-81AA-5B1249C0550E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68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Selamat</a:t>
            </a:r>
            <a:r>
              <a:rPr lang="en-US"/>
              <a:t> </a:t>
            </a:r>
            <a:r>
              <a:rPr lang="en-US" err="1"/>
              <a:t>siang</a:t>
            </a:r>
            <a:r>
              <a:rPr lang="en-US"/>
              <a:t> Dewan </a:t>
            </a:r>
            <a:r>
              <a:rPr lang="en-US" err="1"/>
              <a:t>Juri</a:t>
            </a:r>
            <a:r>
              <a:rPr lang="en-US"/>
              <a:t> yang </a:t>
            </a:r>
            <a:r>
              <a:rPr lang="en-US" err="1"/>
              <a:t>terhormat</a:t>
            </a:r>
            <a:r>
              <a:rPr lang="en-US"/>
              <a:t>, </a:t>
            </a:r>
            <a:r>
              <a:rPr lang="en-US" err="1"/>
              <a:t>bahwasanya</a:t>
            </a:r>
            <a:r>
              <a:rPr lang="en-US"/>
              <a:t> per </a:t>
            </a:r>
            <a:r>
              <a:rPr lang="en-US" err="1"/>
              <a:t>Januari</a:t>
            </a:r>
            <a:r>
              <a:rPr lang="en-US"/>
              <a:t> 2024, di Indonesia, </a:t>
            </a:r>
            <a:r>
              <a:rPr lang="en-US" err="1"/>
              <a:t>telah</a:t>
            </a:r>
            <a:r>
              <a:rPr lang="en-US"/>
              <a:t> </a:t>
            </a:r>
            <a:r>
              <a:rPr lang="en-US" err="1"/>
              <a:t>terdaftar</a:t>
            </a:r>
            <a:r>
              <a:rPr lang="en-US"/>
              <a:t> 139 </a:t>
            </a:r>
            <a:r>
              <a:rPr lang="en-US" err="1"/>
              <a:t>juta</a:t>
            </a:r>
            <a:r>
              <a:rPr lang="en-US"/>
              <a:t> user </a:t>
            </a:r>
            <a:r>
              <a:rPr lang="en-US" err="1"/>
              <a:t>sosial</a:t>
            </a:r>
            <a:r>
              <a:rPr lang="en-US"/>
              <a:t> media, </a:t>
            </a:r>
            <a:r>
              <a:rPr lang="en-US" err="1"/>
              <a:t>artinya</a:t>
            </a:r>
            <a:r>
              <a:rPr lang="en-US"/>
              <a:t>, </a:t>
            </a:r>
            <a:r>
              <a:rPr lang="en-US" err="1"/>
              <a:t>setengah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</a:t>
            </a:r>
            <a:r>
              <a:rPr lang="en-US" err="1"/>
              <a:t>penduduk</a:t>
            </a:r>
            <a:r>
              <a:rPr lang="en-US"/>
              <a:t> Indonesia </a:t>
            </a:r>
            <a:r>
              <a:rPr lang="en-US" err="1"/>
              <a:t>sudah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sosial</a:t>
            </a:r>
            <a:r>
              <a:rPr lang="en-US"/>
              <a:t> media. Salah </a:t>
            </a:r>
            <a:r>
              <a:rPr lang="en-US" err="1"/>
              <a:t>satunya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X, </a:t>
            </a:r>
            <a:r>
              <a:rPr lang="en-US" err="1"/>
              <a:t>dengan</a:t>
            </a:r>
            <a:r>
              <a:rPr lang="en-US"/>
              <a:t> total </a:t>
            </a:r>
            <a:r>
              <a:rPr lang="en-US" err="1"/>
              <a:t>pengguna</a:t>
            </a:r>
            <a:r>
              <a:rPr lang="en-US"/>
              <a:t> </a:t>
            </a:r>
            <a:r>
              <a:rPr lang="en-US" err="1"/>
              <a:t>mencapai</a:t>
            </a:r>
            <a:r>
              <a:rPr lang="en-US"/>
              <a:t> 79 </a:t>
            </a:r>
            <a:r>
              <a:rPr lang="en-US" err="1"/>
              <a:t>juta</a:t>
            </a:r>
            <a:r>
              <a:rPr lang="en-US"/>
              <a:t> di Indonesia. X </a:t>
            </a:r>
            <a:r>
              <a:rPr lang="en-US" err="1"/>
              <a:t>seringkali</a:t>
            </a:r>
            <a:r>
              <a:rPr lang="en-US"/>
              <a:t>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pengguna</a:t>
            </a:r>
            <a:r>
              <a:rPr lang="en-US"/>
              <a:t>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mengutarakan</a:t>
            </a:r>
            <a:r>
              <a:rPr lang="en-US"/>
              <a:t> </a:t>
            </a:r>
            <a:r>
              <a:rPr lang="en-US" err="1"/>
              <a:t>opini</a:t>
            </a:r>
            <a:r>
              <a:rPr lang="en-US"/>
              <a:t> </a:t>
            </a:r>
            <a:r>
              <a:rPr lang="en-US" err="1"/>
              <a:t>terkait</a:t>
            </a:r>
            <a:r>
              <a:rPr lang="en-US"/>
              <a:t> </a:t>
            </a:r>
            <a:r>
              <a:rPr lang="en-US" err="1"/>
              <a:t>topik-topik</a:t>
            </a:r>
            <a:r>
              <a:rPr lang="en-US"/>
              <a:t> </a:t>
            </a:r>
            <a:r>
              <a:rPr lang="en-US" err="1"/>
              <a:t>tertentu</a:t>
            </a:r>
            <a:r>
              <a:rPr lang="en-US"/>
              <a:t>. Salah </a:t>
            </a:r>
            <a:r>
              <a:rPr lang="en-US" err="1"/>
              <a:t>satu</a:t>
            </a:r>
            <a:r>
              <a:rPr lang="en-US"/>
              <a:t> trending </a:t>
            </a:r>
            <a:r>
              <a:rPr lang="en-US" err="1"/>
              <a:t>topik</a:t>
            </a:r>
            <a:r>
              <a:rPr lang="en-US"/>
              <a:t> pada </a:t>
            </a:r>
            <a:r>
              <a:rPr lang="en-US" err="1"/>
              <a:t>tahun</a:t>
            </a:r>
            <a:r>
              <a:rPr lang="en-US"/>
              <a:t>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adlaah</a:t>
            </a:r>
            <a:r>
              <a:rPr lang="en-US"/>
              <a:t> </a:t>
            </a:r>
            <a:r>
              <a:rPr lang="en-US" err="1"/>
              <a:t>Pilpres</a:t>
            </a:r>
            <a:r>
              <a:rPr lang="en-US"/>
              <a:t>. X </a:t>
            </a:r>
            <a:r>
              <a:rPr lang="en-US" err="1"/>
              <a:t>telah</a:t>
            </a:r>
            <a:r>
              <a:rPr lang="en-US"/>
              <a:t> </a:t>
            </a:r>
            <a:r>
              <a:rPr lang="en-US" err="1"/>
              <a:t>merekam</a:t>
            </a:r>
            <a:r>
              <a:rPr lang="en-US"/>
              <a:t> </a:t>
            </a:r>
            <a:r>
              <a:rPr lang="en-US" err="1"/>
              <a:t>jutaan</a:t>
            </a:r>
            <a:r>
              <a:rPr lang="en-US"/>
              <a:t> </a:t>
            </a:r>
            <a:r>
              <a:rPr lang="en-US" err="1"/>
              <a:t>cuitan</a:t>
            </a:r>
            <a:r>
              <a:rPr lang="en-US"/>
              <a:t> </a:t>
            </a:r>
            <a:r>
              <a:rPr lang="en-US" err="1"/>
              <a:t>masyarakt</a:t>
            </a:r>
            <a:r>
              <a:rPr lang="en-US"/>
              <a:t> </a:t>
            </a:r>
            <a:r>
              <a:rPr lang="en-US" err="1"/>
              <a:t>mengenai</a:t>
            </a:r>
            <a:r>
              <a:rPr lang="en-US"/>
              <a:t> </a:t>
            </a:r>
            <a:r>
              <a:rPr lang="en-US" err="1"/>
              <a:t>ketiga</a:t>
            </a:r>
            <a:r>
              <a:rPr lang="en-US"/>
              <a:t> </a:t>
            </a:r>
            <a:r>
              <a:rPr lang="en-US" err="1"/>
              <a:t>kandidat</a:t>
            </a:r>
            <a:r>
              <a:rPr lang="en-US"/>
              <a:t> </a:t>
            </a:r>
            <a:r>
              <a:rPr lang="en-US" err="1"/>
              <a:t>pilpres</a:t>
            </a:r>
            <a:r>
              <a:rPr lang="en-US"/>
              <a:t> 2024. </a:t>
            </a:r>
            <a:r>
              <a:rPr lang="en-US" err="1"/>
              <a:t>Dalam</a:t>
            </a:r>
            <a:r>
              <a:rPr lang="en-US"/>
              <a:t> era AI dan big data, </a:t>
            </a:r>
            <a:r>
              <a:rPr lang="en-US" err="1"/>
              <a:t>cuitan-cuitan</a:t>
            </a:r>
            <a:r>
              <a:rPr lang="en-US"/>
              <a:t> </a:t>
            </a:r>
            <a:r>
              <a:rPr lang="en-US" err="1"/>
              <a:t>tersebut</a:t>
            </a:r>
            <a:r>
              <a:rPr lang="en-US"/>
              <a:t>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dianalisis</a:t>
            </a:r>
            <a:r>
              <a:rPr lang="en-US"/>
              <a:t> dan </a:t>
            </a:r>
            <a:r>
              <a:rPr lang="en-US" err="1"/>
              <a:t>dijadikan</a:t>
            </a:r>
            <a:r>
              <a:rPr lang="en-US"/>
              <a:t> </a:t>
            </a:r>
            <a:r>
              <a:rPr lang="en-US" err="1"/>
              <a:t>sebagai</a:t>
            </a:r>
            <a:r>
              <a:rPr lang="en-US"/>
              <a:t> proxy </a:t>
            </a:r>
            <a:r>
              <a:rPr lang="en-US" err="1"/>
              <a:t>representatif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</a:t>
            </a:r>
            <a:r>
              <a:rPr lang="en-US" err="1"/>
              <a:t>kondisi</a:t>
            </a:r>
            <a:r>
              <a:rPr lang="en-US"/>
              <a:t> </a:t>
            </a:r>
            <a:r>
              <a:rPr lang="en-US" err="1"/>
              <a:t>riil</a:t>
            </a:r>
            <a:r>
              <a:rPr lang="en-US"/>
              <a:t> di </a:t>
            </a:r>
            <a:r>
              <a:rPr lang="en-US" err="1"/>
              <a:t>masyarakat</a:t>
            </a:r>
            <a:r>
              <a:rPr lang="en-US"/>
              <a:t>. 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46BEF-1088-4F8E-A7B1-ADBB419C0226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4574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Selamat</a:t>
            </a:r>
            <a:r>
              <a:rPr lang="en-US"/>
              <a:t> </a:t>
            </a:r>
            <a:r>
              <a:rPr lang="en-US" err="1"/>
              <a:t>siang</a:t>
            </a:r>
            <a:r>
              <a:rPr lang="en-US"/>
              <a:t> Dewan </a:t>
            </a:r>
            <a:r>
              <a:rPr lang="en-US" err="1"/>
              <a:t>Juri</a:t>
            </a:r>
            <a:r>
              <a:rPr lang="en-US"/>
              <a:t> yang </a:t>
            </a:r>
            <a:r>
              <a:rPr lang="en-US" err="1"/>
              <a:t>terhormat</a:t>
            </a:r>
            <a:r>
              <a:rPr lang="en-US"/>
              <a:t>, </a:t>
            </a:r>
            <a:r>
              <a:rPr lang="en-US" err="1"/>
              <a:t>bahwasanya</a:t>
            </a:r>
            <a:r>
              <a:rPr lang="en-US"/>
              <a:t> per </a:t>
            </a:r>
            <a:r>
              <a:rPr lang="en-US" err="1"/>
              <a:t>Januari</a:t>
            </a:r>
            <a:r>
              <a:rPr lang="en-US"/>
              <a:t> 2024, di Indonesia, </a:t>
            </a:r>
            <a:r>
              <a:rPr lang="en-US" err="1"/>
              <a:t>telah</a:t>
            </a:r>
            <a:r>
              <a:rPr lang="en-US"/>
              <a:t> </a:t>
            </a:r>
            <a:r>
              <a:rPr lang="en-US" err="1"/>
              <a:t>terdaftar</a:t>
            </a:r>
            <a:r>
              <a:rPr lang="en-US"/>
              <a:t> 139 </a:t>
            </a:r>
            <a:r>
              <a:rPr lang="en-US" err="1"/>
              <a:t>juta</a:t>
            </a:r>
            <a:r>
              <a:rPr lang="en-US"/>
              <a:t> user </a:t>
            </a:r>
            <a:r>
              <a:rPr lang="en-US" err="1"/>
              <a:t>sosial</a:t>
            </a:r>
            <a:r>
              <a:rPr lang="en-US"/>
              <a:t> media, </a:t>
            </a:r>
            <a:r>
              <a:rPr lang="en-US" err="1"/>
              <a:t>artinya</a:t>
            </a:r>
            <a:r>
              <a:rPr lang="en-US"/>
              <a:t>, </a:t>
            </a:r>
            <a:r>
              <a:rPr lang="en-US" err="1"/>
              <a:t>setengah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</a:t>
            </a:r>
            <a:r>
              <a:rPr lang="en-US" err="1"/>
              <a:t>penduduk</a:t>
            </a:r>
            <a:r>
              <a:rPr lang="en-US"/>
              <a:t> Indonesia </a:t>
            </a:r>
            <a:r>
              <a:rPr lang="en-US" err="1"/>
              <a:t>sudah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sosial</a:t>
            </a:r>
            <a:r>
              <a:rPr lang="en-US"/>
              <a:t> media. Salah </a:t>
            </a:r>
            <a:r>
              <a:rPr lang="en-US" err="1"/>
              <a:t>satunya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X, </a:t>
            </a:r>
            <a:r>
              <a:rPr lang="en-US" err="1"/>
              <a:t>dengan</a:t>
            </a:r>
            <a:r>
              <a:rPr lang="en-US"/>
              <a:t> total </a:t>
            </a:r>
            <a:r>
              <a:rPr lang="en-US" err="1"/>
              <a:t>pengguna</a:t>
            </a:r>
            <a:r>
              <a:rPr lang="en-US"/>
              <a:t> </a:t>
            </a:r>
            <a:r>
              <a:rPr lang="en-US" err="1"/>
              <a:t>mencapai</a:t>
            </a:r>
            <a:r>
              <a:rPr lang="en-US"/>
              <a:t> 79 </a:t>
            </a:r>
            <a:r>
              <a:rPr lang="en-US" err="1"/>
              <a:t>juta</a:t>
            </a:r>
            <a:r>
              <a:rPr lang="en-US"/>
              <a:t> di Indonesia. X </a:t>
            </a:r>
            <a:r>
              <a:rPr lang="en-US" err="1"/>
              <a:t>seringkali</a:t>
            </a:r>
            <a:r>
              <a:rPr lang="en-US"/>
              <a:t>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pengguna</a:t>
            </a:r>
            <a:r>
              <a:rPr lang="en-US"/>
              <a:t>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mengutarakan</a:t>
            </a:r>
            <a:r>
              <a:rPr lang="en-US"/>
              <a:t> </a:t>
            </a:r>
            <a:r>
              <a:rPr lang="en-US" err="1"/>
              <a:t>opini</a:t>
            </a:r>
            <a:r>
              <a:rPr lang="en-US"/>
              <a:t> </a:t>
            </a:r>
            <a:r>
              <a:rPr lang="en-US" err="1"/>
              <a:t>terkait</a:t>
            </a:r>
            <a:r>
              <a:rPr lang="en-US"/>
              <a:t> </a:t>
            </a:r>
            <a:r>
              <a:rPr lang="en-US" err="1"/>
              <a:t>topik-topik</a:t>
            </a:r>
            <a:r>
              <a:rPr lang="en-US"/>
              <a:t> </a:t>
            </a:r>
            <a:r>
              <a:rPr lang="en-US" err="1"/>
              <a:t>tertentu</a:t>
            </a:r>
            <a:r>
              <a:rPr lang="en-US"/>
              <a:t>. Salah </a:t>
            </a:r>
            <a:r>
              <a:rPr lang="en-US" err="1"/>
              <a:t>satu</a:t>
            </a:r>
            <a:r>
              <a:rPr lang="en-US"/>
              <a:t> trending </a:t>
            </a:r>
            <a:r>
              <a:rPr lang="en-US" err="1"/>
              <a:t>topik</a:t>
            </a:r>
            <a:r>
              <a:rPr lang="en-US"/>
              <a:t> pada </a:t>
            </a:r>
            <a:r>
              <a:rPr lang="en-US" err="1"/>
              <a:t>tahun</a:t>
            </a:r>
            <a:r>
              <a:rPr lang="en-US"/>
              <a:t>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adlaah</a:t>
            </a:r>
            <a:r>
              <a:rPr lang="en-US"/>
              <a:t> </a:t>
            </a:r>
            <a:r>
              <a:rPr lang="en-US" err="1"/>
              <a:t>Pilpres</a:t>
            </a:r>
            <a:r>
              <a:rPr lang="en-US"/>
              <a:t>. X </a:t>
            </a:r>
            <a:r>
              <a:rPr lang="en-US" err="1"/>
              <a:t>telah</a:t>
            </a:r>
            <a:r>
              <a:rPr lang="en-US"/>
              <a:t> </a:t>
            </a:r>
            <a:r>
              <a:rPr lang="en-US" err="1"/>
              <a:t>merekam</a:t>
            </a:r>
            <a:r>
              <a:rPr lang="en-US"/>
              <a:t> </a:t>
            </a:r>
            <a:r>
              <a:rPr lang="en-US" err="1"/>
              <a:t>jutaan</a:t>
            </a:r>
            <a:r>
              <a:rPr lang="en-US"/>
              <a:t> </a:t>
            </a:r>
            <a:r>
              <a:rPr lang="en-US" err="1"/>
              <a:t>cuitan</a:t>
            </a:r>
            <a:r>
              <a:rPr lang="en-US"/>
              <a:t> </a:t>
            </a:r>
            <a:r>
              <a:rPr lang="en-US" err="1"/>
              <a:t>masyarakt</a:t>
            </a:r>
            <a:r>
              <a:rPr lang="en-US"/>
              <a:t> </a:t>
            </a:r>
            <a:r>
              <a:rPr lang="en-US" err="1"/>
              <a:t>mengenai</a:t>
            </a:r>
            <a:r>
              <a:rPr lang="en-US"/>
              <a:t> </a:t>
            </a:r>
            <a:r>
              <a:rPr lang="en-US" err="1"/>
              <a:t>ketiga</a:t>
            </a:r>
            <a:r>
              <a:rPr lang="en-US"/>
              <a:t> </a:t>
            </a:r>
            <a:r>
              <a:rPr lang="en-US" err="1"/>
              <a:t>kandidat</a:t>
            </a:r>
            <a:r>
              <a:rPr lang="en-US"/>
              <a:t> </a:t>
            </a:r>
            <a:r>
              <a:rPr lang="en-US" err="1"/>
              <a:t>pilpres</a:t>
            </a:r>
            <a:r>
              <a:rPr lang="en-US"/>
              <a:t> 2024. </a:t>
            </a:r>
            <a:r>
              <a:rPr lang="en-US" err="1"/>
              <a:t>Dalam</a:t>
            </a:r>
            <a:r>
              <a:rPr lang="en-US"/>
              <a:t> era AI dan big data, </a:t>
            </a:r>
            <a:r>
              <a:rPr lang="en-US" err="1"/>
              <a:t>cuitan-cuitan</a:t>
            </a:r>
            <a:r>
              <a:rPr lang="en-US"/>
              <a:t> </a:t>
            </a:r>
            <a:r>
              <a:rPr lang="en-US" err="1"/>
              <a:t>tersebut</a:t>
            </a:r>
            <a:r>
              <a:rPr lang="en-US"/>
              <a:t>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dianalisis</a:t>
            </a:r>
            <a:r>
              <a:rPr lang="en-US"/>
              <a:t> dan </a:t>
            </a:r>
            <a:r>
              <a:rPr lang="en-US" err="1"/>
              <a:t>dijadikan</a:t>
            </a:r>
            <a:r>
              <a:rPr lang="en-US"/>
              <a:t> </a:t>
            </a:r>
            <a:r>
              <a:rPr lang="en-US" err="1"/>
              <a:t>sebagai</a:t>
            </a:r>
            <a:r>
              <a:rPr lang="en-US"/>
              <a:t> proxy </a:t>
            </a:r>
            <a:r>
              <a:rPr lang="en-US" err="1"/>
              <a:t>representatif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</a:t>
            </a:r>
            <a:r>
              <a:rPr lang="en-US" err="1"/>
              <a:t>kondisi</a:t>
            </a:r>
            <a:r>
              <a:rPr lang="en-US"/>
              <a:t> </a:t>
            </a:r>
            <a:r>
              <a:rPr lang="en-US" err="1"/>
              <a:t>riil</a:t>
            </a:r>
            <a:r>
              <a:rPr lang="en-US"/>
              <a:t> di </a:t>
            </a:r>
            <a:r>
              <a:rPr lang="en-US" err="1"/>
              <a:t>masyarakat</a:t>
            </a:r>
            <a:r>
              <a:rPr lang="en-US"/>
              <a:t>. 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46BEF-1088-4F8E-A7B1-ADBB419C0226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9400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Berbagai</a:t>
            </a:r>
            <a:r>
              <a:rPr lang="en-US"/>
              <a:t> </a:t>
            </a:r>
            <a:r>
              <a:rPr lang="en-US" err="1"/>
              <a:t>metode</a:t>
            </a:r>
            <a:r>
              <a:rPr lang="en-US"/>
              <a:t> </a:t>
            </a:r>
            <a:r>
              <a:rPr lang="en-US" err="1"/>
              <a:t>telah</a:t>
            </a:r>
            <a:r>
              <a:rPr lang="en-US"/>
              <a:t> </a:t>
            </a:r>
            <a:r>
              <a:rPr lang="en-US" err="1"/>
              <a:t>dilakukan</a:t>
            </a:r>
            <a:r>
              <a:rPr lang="en-US"/>
              <a:t>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mencapai</a:t>
            </a:r>
            <a:r>
              <a:rPr lang="en-US"/>
              <a:t> </a:t>
            </a:r>
            <a:r>
              <a:rPr lang="en-US" err="1"/>
              <a:t>hal</a:t>
            </a:r>
            <a:r>
              <a:rPr lang="en-US"/>
              <a:t> </a:t>
            </a:r>
            <a:r>
              <a:rPr lang="en-US" err="1"/>
              <a:t>tersebut</a:t>
            </a:r>
            <a:r>
              <a:rPr lang="en-US"/>
              <a:t>, pada </a:t>
            </a:r>
            <a:r>
              <a:rPr lang="en-US" err="1"/>
              <a:t>penelitian</a:t>
            </a:r>
            <a:r>
              <a:rPr lang="en-US"/>
              <a:t> </a:t>
            </a:r>
            <a:r>
              <a:rPr lang="en-US" err="1"/>
              <a:t>ini</a:t>
            </a:r>
            <a:r>
              <a:rPr lang="en-US"/>
              <a:t> kami </a:t>
            </a:r>
            <a:r>
              <a:rPr lang="en-US" err="1"/>
              <a:t>melakukan</a:t>
            </a:r>
            <a:r>
              <a:rPr lang="en-US"/>
              <a:t> Aspect Based Sentiment Analysis. ABSA </a:t>
            </a:r>
            <a:r>
              <a:rPr lang="en-US" err="1"/>
              <a:t>memungkinkan</a:t>
            </a:r>
            <a:r>
              <a:rPr lang="en-US"/>
              <a:t> kami </a:t>
            </a:r>
            <a:r>
              <a:rPr lang="en-US" err="1"/>
              <a:t>untuk</a:t>
            </a:r>
            <a:r>
              <a:rPr lang="en-US"/>
              <a:t> 1. </a:t>
            </a:r>
            <a:r>
              <a:rPr lang="en-US" err="1"/>
              <a:t>mengidentifikasi</a:t>
            </a:r>
            <a:r>
              <a:rPr lang="en-US"/>
              <a:t> </a:t>
            </a:r>
            <a:r>
              <a:rPr lang="en-US" err="1"/>
              <a:t>subjek</a:t>
            </a:r>
            <a:r>
              <a:rPr lang="en-US"/>
              <a:t>/</a:t>
            </a:r>
            <a:r>
              <a:rPr lang="en-US" err="1"/>
              <a:t>topik</a:t>
            </a:r>
            <a:r>
              <a:rPr lang="en-US"/>
              <a:t> </a:t>
            </a:r>
            <a:r>
              <a:rPr lang="en-US" err="1"/>
              <a:t>apa</a:t>
            </a:r>
            <a:r>
              <a:rPr lang="en-US"/>
              <a:t> </a:t>
            </a:r>
            <a:r>
              <a:rPr lang="en-US" err="1"/>
              <a:t>saja</a:t>
            </a:r>
            <a:r>
              <a:rPr lang="en-US"/>
              <a:t> yang </a:t>
            </a:r>
            <a:r>
              <a:rPr lang="en-US" err="1"/>
              <a:t>diangkat</a:t>
            </a:r>
            <a:r>
              <a:rPr lang="en-US"/>
              <a:t> </a:t>
            </a:r>
            <a:r>
              <a:rPr lang="en-US" err="1"/>
              <a:t>untuk</a:t>
            </a:r>
            <a:r>
              <a:rPr lang="en-US"/>
              <a:t> masing-masing </a:t>
            </a:r>
            <a:r>
              <a:rPr lang="en-US" err="1"/>
              <a:t>kandidat</a:t>
            </a:r>
            <a:r>
              <a:rPr lang="en-US"/>
              <a:t>, 2. </a:t>
            </a:r>
            <a:r>
              <a:rPr lang="en-US" err="1"/>
              <a:t>menjelaskan</a:t>
            </a:r>
            <a:r>
              <a:rPr lang="en-US"/>
              <a:t> </a:t>
            </a:r>
            <a:r>
              <a:rPr lang="en-US" err="1"/>
              <a:t>pandangan</a:t>
            </a:r>
            <a:r>
              <a:rPr lang="en-US"/>
              <a:t> </a:t>
            </a:r>
            <a:r>
              <a:rPr lang="en-US" err="1"/>
              <a:t>atau</a:t>
            </a:r>
            <a:r>
              <a:rPr lang="en-US"/>
              <a:t> sentiment </a:t>
            </a:r>
            <a:r>
              <a:rPr lang="en-US" err="1"/>
              <a:t>masyarakat</a:t>
            </a:r>
            <a:r>
              <a:rPr lang="en-US"/>
              <a:t> </a:t>
            </a:r>
            <a:r>
              <a:rPr lang="en-US" err="1"/>
              <a:t>terhadap</a:t>
            </a:r>
            <a:r>
              <a:rPr lang="en-US"/>
              <a:t> </a:t>
            </a:r>
            <a:r>
              <a:rPr lang="en-US" err="1"/>
              <a:t>topik-topik</a:t>
            </a:r>
            <a:r>
              <a:rPr lang="en-US"/>
              <a:t> </a:t>
            </a:r>
            <a:r>
              <a:rPr lang="en-US" err="1"/>
              <a:t>tersebut</a:t>
            </a:r>
            <a:r>
              <a:rPr lang="en-US"/>
              <a:t>, 3. </a:t>
            </a:r>
            <a:r>
              <a:rPr lang="en-US" err="1"/>
              <a:t>menghitung</a:t>
            </a:r>
            <a:r>
              <a:rPr lang="en-US"/>
              <a:t> </a:t>
            </a:r>
            <a:r>
              <a:rPr lang="en-US" err="1"/>
              <a:t>distribusi</a:t>
            </a:r>
            <a:r>
              <a:rPr lang="en-US"/>
              <a:t> </a:t>
            </a:r>
            <a:r>
              <a:rPr lang="en-US" err="1"/>
              <a:t>topik</a:t>
            </a:r>
            <a:r>
              <a:rPr lang="en-US"/>
              <a:t> dan sentiment </a:t>
            </a:r>
            <a:r>
              <a:rPr lang="en-US" err="1"/>
              <a:t>tersebut</a:t>
            </a:r>
            <a:r>
              <a:rPr lang="en-US"/>
              <a:t>. </a:t>
            </a:r>
            <a:r>
              <a:rPr lang="en-US" err="1"/>
              <a:t>Tugas-tugas</a:t>
            </a:r>
            <a:r>
              <a:rPr lang="en-US"/>
              <a:t> </a:t>
            </a:r>
            <a:r>
              <a:rPr lang="en-US" err="1"/>
              <a:t>tersebut</a:t>
            </a:r>
            <a:r>
              <a:rPr lang="en-US"/>
              <a:t>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dilakukan</a:t>
            </a:r>
            <a:r>
              <a:rPr lang="en-US"/>
              <a:t> </a:t>
            </a:r>
            <a:r>
              <a:rPr lang="en-US" err="1"/>
              <a:t>Sentimen</a:t>
            </a:r>
            <a:r>
              <a:rPr lang="en-US"/>
              <a:t> Analysis </a:t>
            </a:r>
            <a:r>
              <a:rPr lang="en-US" err="1"/>
              <a:t>Biasa</a:t>
            </a:r>
            <a:r>
              <a:rPr lang="en-US"/>
              <a:t>.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keunggulan</a:t>
            </a:r>
            <a:r>
              <a:rPr lang="en-US"/>
              <a:t> ABSA </a:t>
            </a:r>
            <a:r>
              <a:rPr lang="en-US" err="1"/>
              <a:t>tersebut</a:t>
            </a:r>
            <a:r>
              <a:rPr lang="en-US"/>
              <a:t> kami </a:t>
            </a:r>
            <a:r>
              <a:rPr lang="en-US" err="1"/>
              <a:t>bertujuan</a:t>
            </a:r>
            <a:r>
              <a:rPr lang="en-US"/>
              <a:t>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mengetahui</a:t>
            </a:r>
            <a:r>
              <a:rPr lang="en-US"/>
              <a:t> </a:t>
            </a:r>
            <a:r>
              <a:rPr lang="en-US" err="1"/>
              <a:t>Bagaimana</a:t>
            </a:r>
            <a:r>
              <a:rPr lang="en-US"/>
              <a:t> </a:t>
            </a:r>
            <a:r>
              <a:rPr lang="en-US" err="1"/>
              <a:t>Perkembangan</a:t>
            </a:r>
            <a:r>
              <a:rPr lang="en-US"/>
              <a:t>/</a:t>
            </a:r>
            <a:r>
              <a:rPr lang="en-US" err="1"/>
              <a:t>Tren</a:t>
            </a:r>
            <a:r>
              <a:rPr lang="en-US"/>
              <a:t> </a:t>
            </a:r>
            <a:r>
              <a:rPr lang="en-US" err="1"/>
              <a:t>Topik</a:t>
            </a:r>
            <a:r>
              <a:rPr lang="en-US"/>
              <a:t> dan </a:t>
            </a:r>
            <a:r>
              <a:rPr lang="en-US" err="1"/>
              <a:t>Sentimen</a:t>
            </a:r>
            <a:r>
              <a:rPr lang="en-US"/>
              <a:t> </a:t>
            </a:r>
            <a:r>
              <a:rPr lang="en-US" err="1"/>
              <a:t>Untuk</a:t>
            </a:r>
            <a:r>
              <a:rPr lang="en-US"/>
              <a:t> Masing-Masing </a:t>
            </a:r>
            <a:r>
              <a:rPr lang="en-US" err="1"/>
              <a:t>Kandidat</a:t>
            </a:r>
            <a:r>
              <a:rPr lang="en-US"/>
              <a:t> </a:t>
            </a:r>
            <a:r>
              <a:rPr lang="en-US" err="1"/>
              <a:t>Pilpres</a:t>
            </a:r>
            <a:r>
              <a:rPr lang="en-US"/>
              <a:t>. </a:t>
            </a:r>
            <a:br>
              <a:rPr lang="en-US"/>
            </a:br>
            <a:br>
              <a:rPr lang="en-US"/>
            </a:br>
            <a:r>
              <a:rPr lang="en-US" err="1"/>
              <a:t>Penelitian</a:t>
            </a:r>
            <a:r>
              <a:rPr lang="en-US"/>
              <a:t> </a:t>
            </a:r>
            <a:r>
              <a:rPr lang="en-US" err="1"/>
              <a:t>sebelumnya</a:t>
            </a:r>
            <a:r>
              <a:rPr lang="en-US"/>
              <a:t> </a:t>
            </a:r>
            <a:r>
              <a:rPr lang="en-US" err="1"/>
              <a:t>menggabungkan</a:t>
            </a:r>
            <a:r>
              <a:rPr lang="en-US"/>
              <a:t> SVM </a:t>
            </a:r>
            <a:r>
              <a:rPr lang="en-US" err="1"/>
              <a:t>untuk</a:t>
            </a:r>
            <a:r>
              <a:rPr lang="en-US"/>
              <a:t> Sentiment Analysis dan LDA </a:t>
            </a:r>
            <a:r>
              <a:rPr lang="en-US" err="1"/>
              <a:t>untuk</a:t>
            </a:r>
            <a:r>
              <a:rPr lang="en-US"/>
              <a:t> Topic Modelling. </a:t>
            </a:r>
            <a:r>
              <a:rPr lang="en-US" err="1"/>
              <a:t>Namun</a:t>
            </a:r>
            <a:r>
              <a:rPr lang="en-US"/>
              <a:t>, model </a:t>
            </a:r>
            <a:r>
              <a:rPr lang="en-US" err="1"/>
              <a:t>konvensional</a:t>
            </a:r>
            <a:r>
              <a:rPr lang="en-US"/>
              <a:t> </a:t>
            </a:r>
            <a:r>
              <a:rPr lang="en-US" err="1"/>
              <a:t>seperti</a:t>
            </a:r>
            <a:r>
              <a:rPr lang="en-US"/>
              <a:t> SVM </a:t>
            </a:r>
            <a:r>
              <a:rPr lang="en-US" err="1"/>
              <a:t>kurang</a:t>
            </a:r>
            <a:r>
              <a:rPr lang="en-US"/>
              <a:t> </a:t>
            </a:r>
            <a:r>
              <a:rPr lang="en-US" err="1"/>
              <a:t>cocok</a:t>
            </a:r>
            <a:r>
              <a:rPr lang="en-US"/>
              <a:t>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kasus</a:t>
            </a:r>
            <a:r>
              <a:rPr lang="en-US"/>
              <a:t>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karena</a:t>
            </a:r>
            <a:r>
              <a:rPr lang="en-US"/>
              <a:t> 1. data yang sangat </a:t>
            </a:r>
            <a:r>
              <a:rPr lang="en-US" err="1"/>
              <a:t>besar</a:t>
            </a:r>
            <a:r>
              <a:rPr lang="en-US"/>
              <a:t>, 9jt </a:t>
            </a:r>
            <a:r>
              <a:rPr lang="en-US" err="1"/>
              <a:t>lebih</a:t>
            </a:r>
            <a:r>
              <a:rPr lang="en-US"/>
              <a:t>, </a:t>
            </a:r>
            <a:r>
              <a:rPr lang="en-US" err="1"/>
              <a:t>artinya</a:t>
            </a:r>
            <a:r>
              <a:rPr lang="en-US"/>
              <a:t> </a:t>
            </a:r>
            <a:r>
              <a:rPr lang="en-US" err="1"/>
              <a:t>membutuhkan</a:t>
            </a:r>
            <a:r>
              <a:rPr lang="en-US"/>
              <a:t> </a:t>
            </a:r>
            <a:r>
              <a:rPr lang="en-US" err="1"/>
              <a:t>kamus</a:t>
            </a:r>
            <a:r>
              <a:rPr lang="en-US"/>
              <a:t> kata yang </a:t>
            </a:r>
            <a:r>
              <a:rPr lang="en-US" err="1"/>
              <a:t>lebih</a:t>
            </a:r>
            <a:r>
              <a:rPr lang="en-US"/>
              <a:t> </a:t>
            </a:r>
            <a:r>
              <a:rPr lang="en-US" err="1"/>
              <a:t>banyak</a:t>
            </a:r>
            <a:r>
              <a:rPr lang="en-US"/>
              <a:t>. 2.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boleh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data </a:t>
            </a:r>
            <a:r>
              <a:rPr lang="en-US" err="1"/>
              <a:t>tambahan</a:t>
            </a:r>
            <a:r>
              <a:rPr lang="en-US"/>
              <a:t>, </a:t>
            </a:r>
            <a:r>
              <a:rPr lang="en-US" err="1"/>
              <a:t>jadi</a:t>
            </a:r>
            <a:r>
              <a:rPr lang="en-US"/>
              <a:t> </a:t>
            </a:r>
            <a:r>
              <a:rPr lang="en-US" err="1"/>
              <a:t>mau</a:t>
            </a:r>
            <a:r>
              <a:rPr lang="en-US"/>
              <a:t> ga </a:t>
            </a:r>
            <a:r>
              <a:rPr lang="en-US" err="1"/>
              <a:t>mau</a:t>
            </a:r>
            <a:r>
              <a:rPr lang="en-US"/>
              <a:t> </a:t>
            </a:r>
            <a:r>
              <a:rPr lang="en-US" err="1"/>
              <a:t>harus</a:t>
            </a:r>
            <a:r>
              <a:rPr lang="en-US"/>
              <a:t> </a:t>
            </a:r>
            <a:r>
              <a:rPr lang="en-US" err="1"/>
              <a:t>melabeli</a:t>
            </a:r>
            <a:r>
              <a:rPr lang="en-US"/>
              <a:t> </a:t>
            </a:r>
            <a:r>
              <a:rPr lang="en-US" err="1"/>
              <a:t>datanya</a:t>
            </a:r>
            <a:r>
              <a:rPr lang="en-US"/>
              <a:t> </a:t>
            </a:r>
            <a:r>
              <a:rPr lang="en-US" err="1"/>
              <a:t>satu</a:t>
            </a:r>
            <a:r>
              <a:rPr lang="en-US"/>
              <a:t> </a:t>
            </a:r>
            <a:r>
              <a:rPr lang="en-US" err="1"/>
              <a:t>satu</a:t>
            </a:r>
            <a:r>
              <a:rPr lang="en-US"/>
              <a:t>, 3. model </a:t>
            </a:r>
            <a:r>
              <a:rPr lang="en-US" err="1"/>
              <a:t>konvesional</a:t>
            </a:r>
            <a:r>
              <a:rPr lang="en-US"/>
              <a:t> </a:t>
            </a:r>
            <a:r>
              <a:rPr lang="en-US" err="1"/>
              <a:t>bergantung</a:t>
            </a:r>
            <a:r>
              <a:rPr lang="en-US"/>
              <a:t> pada bag of words, </a:t>
            </a:r>
            <a:r>
              <a:rPr lang="en-US" err="1"/>
              <a:t>artinya</a:t>
            </a:r>
            <a:r>
              <a:rPr lang="en-US"/>
              <a:t> model </a:t>
            </a:r>
            <a:r>
              <a:rPr lang="en-US" err="1"/>
              <a:t>hanya</a:t>
            </a:r>
            <a:r>
              <a:rPr lang="en-US"/>
              <a:t> </a:t>
            </a:r>
            <a:r>
              <a:rPr lang="en-US" err="1"/>
              <a:t>memahami</a:t>
            </a:r>
            <a:r>
              <a:rPr lang="en-US"/>
              <a:t> </a:t>
            </a:r>
            <a:r>
              <a:rPr lang="en-US" err="1"/>
              <a:t>kalimat</a:t>
            </a:r>
            <a:r>
              <a:rPr lang="en-US"/>
              <a:t> yang </a:t>
            </a:r>
            <a:r>
              <a:rPr lang="en-US" err="1"/>
              <a:t>ada</a:t>
            </a:r>
            <a:r>
              <a:rPr lang="en-US"/>
              <a:t> pada bag of words -&gt; </a:t>
            </a:r>
            <a:r>
              <a:rPr lang="en-US" err="1"/>
              <a:t>membutuhkan</a:t>
            </a:r>
            <a:r>
              <a:rPr lang="en-US"/>
              <a:t> </a:t>
            </a:r>
            <a:r>
              <a:rPr lang="en-US" err="1"/>
              <a:t>banyak</a:t>
            </a:r>
            <a:r>
              <a:rPr lang="en-US"/>
              <a:t> data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representasi</a:t>
            </a:r>
            <a:r>
              <a:rPr lang="en-US"/>
              <a:t> yang </a:t>
            </a:r>
            <a:r>
              <a:rPr lang="en-US" err="1"/>
              <a:t>lebih</a:t>
            </a:r>
            <a:r>
              <a:rPr lang="en-US"/>
              <a:t> </a:t>
            </a:r>
            <a:r>
              <a:rPr lang="en-US" err="1"/>
              <a:t>luas</a:t>
            </a:r>
            <a:r>
              <a:rPr lang="en-US"/>
              <a:t>. Kami </a:t>
            </a:r>
            <a:r>
              <a:rPr lang="en-US" err="1"/>
              <a:t>melihat</a:t>
            </a:r>
            <a:r>
              <a:rPr lang="en-US"/>
              <a:t> model deep learning </a:t>
            </a:r>
            <a:r>
              <a:rPr lang="en-US" err="1"/>
              <a:t>seperti</a:t>
            </a:r>
            <a:r>
              <a:rPr lang="en-US"/>
              <a:t> </a:t>
            </a:r>
            <a:r>
              <a:rPr lang="en-US" err="1"/>
              <a:t>RoBERTa</a:t>
            </a:r>
            <a:r>
              <a:rPr lang="en-US"/>
              <a:t> </a:t>
            </a:r>
            <a:r>
              <a:rPr lang="en-US" err="1"/>
              <a:t>sebagai</a:t>
            </a:r>
            <a:r>
              <a:rPr lang="en-US"/>
              <a:t> Solusi </a:t>
            </a:r>
            <a:r>
              <a:rPr lang="en-US" err="1"/>
              <a:t>karena</a:t>
            </a:r>
            <a:r>
              <a:rPr lang="en-US"/>
              <a:t>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melakukan</a:t>
            </a:r>
            <a:r>
              <a:rPr lang="en-US"/>
              <a:t> transfer learning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menutupi</a:t>
            </a:r>
            <a:r>
              <a:rPr lang="en-US"/>
              <a:t> </a:t>
            </a:r>
            <a:r>
              <a:rPr lang="en-US" err="1"/>
              <a:t>masalah-masalah</a:t>
            </a:r>
            <a:r>
              <a:rPr lang="en-US"/>
              <a:t> </a:t>
            </a:r>
            <a:r>
              <a:rPr lang="en-US" err="1"/>
              <a:t>tersebut</a:t>
            </a:r>
            <a:r>
              <a:rPr lang="en-US"/>
              <a:t>. </a:t>
            </a:r>
            <a:br>
              <a:rPr lang="en-US"/>
            </a:br>
            <a:r>
              <a:rPr lang="en-US"/>
              <a:t>Oleh </a:t>
            </a:r>
            <a:r>
              <a:rPr lang="en-US" err="1"/>
              <a:t>karena</a:t>
            </a:r>
            <a:r>
              <a:rPr lang="en-US"/>
              <a:t> </a:t>
            </a:r>
            <a:r>
              <a:rPr lang="en-US" err="1"/>
              <a:t>itu</a:t>
            </a:r>
            <a:r>
              <a:rPr lang="en-US"/>
              <a:t>, pada ABSA </a:t>
            </a:r>
            <a:r>
              <a:rPr lang="en-US" err="1"/>
              <a:t>ini</a:t>
            </a:r>
            <a:r>
              <a:rPr lang="en-US"/>
              <a:t>, kami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err="1"/>
              <a:t>RoBERTa</a:t>
            </a:r>
            <a:r>
              <a:rPr lang="en-US"/>
              <a:t> </a:t>
            </a:r>
            <a:r>
              <a:rPr lang="en-US" err="1"/>
              <a:t>untuk</a:t>
            </a:r>
            <a:r>
              <a:rPr lang="en-US"/>
              <a:t> Sentiment Analysis dan LDA </a:t>
            </a:r>
            <a:r>
              <a:rPr lang="en-US" err="1"/>
              <a:t>untuk</a:t>
            </a:r>
            <a:r>
              <a:rPr lang="en-US"/>
              <a:t> Topic Modelling. </a:t>
            </a:r>
            <a:r>
              <a:rPr lang="en-US" err="1"/>
              <a:t>Lebih</a:t>
            </a:r>
            <a:r>
              <a:rPr lang="en-US"/>
              <a:t> </a:t>
            </a:r>
            <a:r>
              <a:rPr lang="en-US" err="1"/>
              <a:t>detailnya</a:t>
            </a:r>
            <a:r>
              <a:rPr lang="en-US"/>
              <a:t> </a:t>
            </a:r>
            <a:r>
              <a:rPr lang="en-US" err="1"/>
              <a:t>akan</a:t>
            </a:r>
            <a:r>
              <a:rPr lang="en-US"/>
              <a:t> </a:t>
            </a:r>
            <a:r>
              <a:rPr lang="en-US" err="1"/>
              <a:t>dijelaskan</a:t>
            </a:r>
            <a:r>
              <a:rPr lang="en-US"/>
              <a:t> </a:t>
            </a:r>
            <a:r>
              <a:rPr lang="en-US" err="1"/>
              <a:t>rekan</a:t>
            </a:r>
            <a:r>
              <a:rPr lang="en-US"/>
              <a:t> </a:t>
            </a:r>
            <a:r>
              <a:rPr lang="en-US" err="1"/>
              <a:t>saya</a:t>
            </a:r>
            <a:r>
              <a:rPr lang="en-US"/>
              <a:t> </a:t>
            </a:r>
            <a:r>
              <a:rPr lang="en-US" err="1"/>
              <a:t>Syair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46BEF-1088-4F8E-A7B1-ADBB419C0226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4778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0E13D-4A16-47AB-81AA-5B1249C0550E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7823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0E13D-4A16-47AB-81AA-5B1249C0550E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5687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Tepat</a:t>
            </a:r>
            <a:r>
              <a:rPr lang="en-US"/>
              <a:t> 1 </a:t>
            </a:r>
            <a:r>
              <a:rPr lang="en-US" err="1"/>
              <a:t>hari</a:t>
            </a:r>
            <a:r>
              <a:rPr lang="en-US"/>
              <a:t> </a:t>
            </a:r>
            <a:r>
              <a:rPr lang="en-US" err="1"/>
              <a:t>pasca</a:t>
            </a:r>
            <a:r>
              <a:rPr lang="en-US"/>
              <a:t> </a:t>
            </a:r>
            <a:r>
              <a:rPr lang="en-US" err="1"/>
              <a:t>debat</a:t>
            </a:r>
            <a:r>
              <a:rPr lang="en-US"/>
              <a:t> </a:t>
            </a:r>
            <a:r>
              <a:rPr lang="en-US" err="1"/>
              <a:t>capres</a:t>
            </a:r>
            <a:r>
              <a:rPr lang="en-US"/>
              <a:t>, </a:t>
            </a:r>
            <a:r>
              <a:rPr lang="en-US" err="1"/>
              <a:t>terjadi</a:t>
            </a:r>
            <a:r>
              <a:rPr lang="en-US"/>
              <a:t> </a:t>
            </a:r>
            <a:r>
              <a:rPr lang="en-US" err="1"/>
              <a:t>lonjakan</a:t>
            </a:r>
            <a:r>
              <a:rPr lang="en-US"/>
              <a:t> sentiment </a:t>
            </a:r>
            <a:r>
              <a:rPr lang="en-US" err="1"/>
              <a:t>negatif</a:t>
            </a:r>
            <a:r>
              <a:rPr lang="en-US"/>
              <a:t>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paslon</a:t>
            </a:r>
            <a:r>
              <a:rPr lang="en-US"/>
              <a:t> 1 dan 2, yang </a:t>
            </a:r>
            <a:r>
              <a:rPr lang="en-US" err="1"/>
              <a:t>kita</a:t>
            </a:r>
            <a:r>
              <a:rPr lang="en-US"/>
              <a:t> </a:t>
            </a:r>
            <a:r>
              <a:rPr lang="en-US" err="1"/>
              <a:t>tahu</a:t>
            </a:r>
            <a:r>
              <a:rPr lang="en-US"/>
              <a:t> </a:t>
            </a:r>
            <a:r>
              <a:rPr lang="en-US" err="1"/>
              <a:t>bahwa</a:t>
            </a:r>
            <a:r>
              <a:rPr lang="en-US"/>
              <a:t> </a:t>
            </a:r>
            <a:r>
              <a:rPr lang="en-US" err="1"/>
              <a:t>kedua</a:t>
            </a:r>
            <a:r>
              <a:rPr lang="en-US"/>
              <a:t> </a:t>
            </a:r>
            <a:r>
              <a:rPr lang="en-US" err="1"/>
              <a:t>paslon</a:t>
            </a:r>
            <a:r>
              <a:rPr lang="en-US"/>
              <a:t>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lebih</a:t>
            </a:r>
            <a:r>
              <a:rPr lang="en-US"/>
              <a:t> </a:t>
            </a:r>
            <a:r>
              <a:rPr lang="en-US" err="1"/>
              <a:t>sering</a:t>
            </a:r>
            <a:r>
              <a:rPr lang="en-US"/>
              <a:t> </a:t>
            </a:r>
            <a:r>
              <a:rPr lang="en-US" err="1"/>
              <a:t>beropisisi</a:t>
            </a:r>
            <a:r>
              <a:rPr lang="en-US"/>
              <a:t> </a:t>
            </a:r>
            <a:r>
              <a:rPr lang="en-US" err="1"/>
              <a:t>dalam</a:t>
            </a:r>
            <a:r>
              <a:rPr lang="en-US"/>
              <a:t> </a:t>
            </a:r>
            <a:r>
              <a:rPr lang="en-US" err="1"/>
              <a:t>debat</a:t>
            </a:r>
            <a:r>
              <a:rPr lang="en-US"/>
              <a:t>. Kami </a:t>
            </a:r>
            <a:r>
              <a:rPr lang="en-US" err="1"/>
              <a:t>menduga</a:t>
            </a:r>
            <a:r>
              <a:rPr lang="en-US"/>
              <a:t> </a:t>
            </a:r>
            <a:r>
              <a:rPr lang="en-US" err="1"/>
              <a:t>bahwa</a:t>
            </a:r>
            <a:r>
              <a:rPr lang="en-US"/>
              <a:t> </a:t>
            </a:r>
            <a:r>
              <a:rPr lang="en-US" err="1"/>
              <a:t>oposisi</a:t>
            </a:r>
            <a:r>
              <a:rPr lang="en-US"/>
              <a:t> </a:t>
            </a:r>
            <a:r>
              <a:rPr lang="en-US" err="1"/>
              <a:t>antara</a:t>
            </a:r>
            <a:r>
              <a:rPr lang="en-US"/>
              <a:t> </a:t>
            </a:r>
            <a:r>
              <a:rPr lang="en-US" err="1"/>
              <a:t>paslon</a:t>
            </a:r>
            <a:r>
              <a:rPr lang="en-US"/>
              <a:t> 1 dan 2 </a:t>
            </a:r>
            <a:r>
              <a:rPr lang="en-US" err="1"/>
              <a:t>membuat</a:t>
            </a:r>
            <a:r>
              <a:rPr lang="en-US"/>
              <a:t> </a:t>
            </a:r>
            <a:r>
              <a:rPr lang="en-US" err="1"/>
              <a:t>banyaknya</a:t>
            </a:r>
            <a:r>
              <a:rPr lang="en-US"/>
              <a:t> </a:t>
            </a:r>
            <a:r>
              <a:rPr lang="en-US" err="1"/>
              <a:t>sentimen</a:t>
            </a:r>
            <a:r>
              <a:rPr lang="en-US"/>
              <a:t> </a:t>
            </a:r>
            <a:r>
              <a:rPr lang="en-US" err="1"/>
              <a:t>negatif</a:t>
            </a:r>
            <a:r>
              <a:rPr lang="en-US"/>
              <a:t> </a:t>
            </a:r>
            <a:r>
              <a:rPr lang="en-US" err="1"/>
              <a:t>terhadap</a:t>
            </a:r>
            <a:r>
              <a:rPr lang="en-US"/>
              <a:t> </a:t>
            </a:r>
            <a:r>
              <a:rPr lang="en-US" err="1"/>
              <a:t>keduanya</a:t>
            </a:r>
            <a:r>
              <a:rPr lang="en-US"/>
              <a:t>, </a:t>
            </a:r>
            <a:r>
              <a:rPr lang="en-US" err="1"/>
              <a:t>kemungkinan</a:t>
            </a:r>
            <a:r>
              <a:rPr lang="en-US"/>
              <a:t> </a:t>
            </a:r>
            <a:r>
              <a:rPr lang="en-US" err="1"/>
              <a:t>besar</a:t>
            </a:r>
            <a:r>
              <a:rPr lang="en-US"/>
              <a:t> </a:t>
            </a:r>
            <a:r>
              <a:rPr lang="en-US" err="1"/>
              <a:t>terjadi</a:t>
            </a:r>
            <a:r>
              <a:rPr lang="en-US"/>
              <a:t> </a:t>
            </a:r>
            <a:r>
              <a:rPr lang="en-US" err="1"/>
              <a:t>saling</a:t>
            </a:r>
            <a:r>
              <a:rPr lang="en-US"/>
              <a:t> </a:t>
            </a:r>
            <a:r>
              <a:rPr lang="en-US" err="1"/>
              <a:t>serang</a:t>
            </a:r>
            <a:r>
              <a:rPr lang="en-US"/>
              <a:t> </a:t>
            </a:r>
            <a:r>
              <a:rPr lang="en-US" err="1"/>
              <a:t>antar</a:t>
            </a:r>
            <a:r>
              <a:rPr lang="en-US"/>
              <a:t> </a:t>
            </a:r>
            <a:r>
              <a:rPr lang="en-US" err="1"/>
              <a:t>pendukung</a:t>
            </a:r>
            <a:r>
              <a:rPr lang="en-US"/>
              <a:t> </a:t>
            </a:r>
            <a:r>
              <a:rPr lang="en-US" err="1"/>
              <a:t>keduanya</a:t>
            </a:r>
            <a:r>
              <a:rPr lang="en-US"/>
              <a:t>. Hal </a:t>
            </a:r>
            <a:r>
              <a:rPr lang="en-US" err="1"/>
              <a:t>tersebut</a:t>
            </a:r>
            <a:r>
              <a:rPr lang="en-US"/>
              <a:t> </a:t>
            </a:r>
            <a:r>
              <a:rPr lang="en-US" err="1"/>
              <a:t>didukung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fakta</a:t>
            </a:r>
            <a:r>
              <a:rPr lang="en-US"/>
              <a:t> </a:t>
            </a:r>
            <a:r>
              <a:rPr lang="en-US" err="1"/>
              <a:t>bahwa</a:t>
            </a:r>
            <a:r>
              <a:rPr lang="en-US"/>
              <a:t> </a:t>
            </a:r>
            <a:r>
              <a:rPr lang="en-US" err="1"/>
              <a:t>paslon</a:t>
            </a:r>
            <a:r>
              <a:rPr lang="en-US"/>
              <a:t> 3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mengalami</a:t>
            </a:r>
            <a:r>
              <a:rPr lang="en-US"/>
              <a:t> </a:t>
            </a:r>
            <a:r>
              <a:rPr lang="en-US" err="1"/>
              <a:t>lonjakan</a:t>
            </a:r>
            <a:r>
              <a:rPr lang="en-US"/>
              <a:t> sentiment 1 </a:t>
            </a:r>
            <a:r>
              <a:rPr lang="en-US" err="1"/>
              <a:t>hari</a:t>
            </a:r>
            <a:r>
              <a:rPr lang="en-US"/>
              <a:t> </a:t>
            </a:r>
            <a:r>
              <a:rPr lang="en-US" err="1"/>
              <a:t>pasca</a:t>
            </a:r>
            <a:r>
              <a:rPr lang="en-US"/>
              <a:t> </a:t>
            </a:r>
            <a:r>
              <a:rPr lang="en-US" err="1"/>
              <a:t>debat</a:t>
            </a:r>
            <a:r>
              <a:rPr lang="en-US"/>
              <a:t>, </a:t>
            </a:r>
            <a:r>
              <a:rPr lang="en-US" err="1"/>
              <a:t>mungkin</a:t>
            </a:r>
            <a:r>
              <a:rPr lang="en-US"/>
              <a:t> </a:t>
            </a:r>
            <a:r>
              <a:rPr lang="en-US" err="1"/>
              <a:t>karena</a:t>
            </a:r>
            <a:r>
              <a:rPr lang="en-US"/>
              <a:t> </a:t>
            </a:r>
            <a:r>
              <a:rPr lang="en-US" err="1"/>
              <a:t>kita</a:t>
            </a:r>
            <a:r>
              <a:rPr lang="en-US"/>
              <a:t> </a:t>
            </a:r>
            <a:r>
              <a:rPr lang="en-US" err="1"/>
              <a:t>tahu</a:t>
            </a:r>
            <a:r>
              <a:rPr lang="en-US"/>
              <a:t> </a:t>
            </a:r>
            <a:r>
              <a:rPr lang="en-US" err="1"/>
              <a:t>paslon</a:t>
            </a:r>
            <a:r>
              <a:rPr lang="en-US"/>
              <a:t> 3 </a:t>
            </a:r>
            <a:r>
              <a:rPr lang="en-US" err="1"/>
              <a:t>cenderung</a:t>
            </a:r>
            <a:r>
              <a:rPr lang="en-US"/>
              <a:t> </a:t>
            </a:r>
            <a:r>
              <a:rPr lang="en-US" err="1"/>
              <a:t>bermain</a:t>
            </a:r>
            <a:r>
              <a:rPr lang="en-US"/>
              <a:t> </a:t>
            </a:r>
            <a:r>
              <a:rPr lang="en-US" err="1"/>
              <a:t>aman</a:t>
            </a:r>
            <a:r>
              <a:rPr lang="en-US"/>
              <a:t>.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46BEF-1088-4F8E-A7B1-ADBB419C0226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0568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Tepat</a:t>
            </a:r>
            <a:r>
              <a:rPr lang="en-US"/>
              <a:t> 1 </a:t>
            </a:r>
            <a:r>
              <a:rPr lang="en-US" err="1"/>
              <a:t>hari</a:t>
            </a:r>
            <a:r>
              <a:rPr lang="en-US"/>
              <a:t> </a:t>
            </a:r>
            <a:r>
              <a:rPr lang="en-US" err="1"/>
              <a:t>pasca</a:t>
            </a:r>
            <a:r>
              <a:rPr lang="en-US"/>
              <a:t> </a:t>
            </a:r>
            <a:r>
              <a:rPr lang="en-US" err="1"/>
              <a:t>debat</a:t>
            </a:r>
            <a:r>
              <a:rPr lang="en-US"/>
              <a:t> </a:t>
            </a:r>
            <a:r>
              <a:rPr lang="en-US" err="1"/>
              <a:t>capres</a:t>
            </a:r>
            <a:r>
              <a:rPr lang="en-US"/>
              <a:t>, </a:t>
            </a:r>
            <a:r>
              <a:rPr lang="en-US" err="1"/>
              <a:t>terjadi</a:t>
            </a:r>
            <a:r>
              <a:rPr lang="en-US"/>
              <a:t> </a:t>
            </a:r>
            <a:r>
              <a:rPr lang="en-US" err="1"/>
              <a:t>lonjakan</a:t>
            </a:r>
            <a:r>
              <a:rPr lang="en-US"/>
              <a:t> sentiment </a:t>
            </a:r>
            <a:r>
              <a:rPr lang="en-US" err="1"/>
              <a:t>negatif</a:t>
            </a:r>
            <a:r>
              <a:rPr lang="en-US"/>
              <a:t>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paslon</a:t>
            </a:r>
            <a:r>
              <a:rPr lang="en-US"/>
              <a:t> 1 dan 2, yang </a:t>
            </a:r>
            <a:r>
              <a:rPr lang="en-US" err="1"/>
              <a:t>kita</a:t>
            </a:r>
            <a:r>
              <a:rPr lang="en-US"/>
              <a:t> </a:t>
            </a:r>
            <a:r>
              <a:rPr lang="en-US" err="1"/>
              <a:t>tahu</a:t>
            </a:r>
            <a:r>
              <a:rPr lang="en-US"/>
              <a:t> </a:t>
            </a:r>
            <a:r>
              <a:rPr lang="en-US" err="1"/>
              <a:t>bahwa</a:t>
            </a:r>
            <a:r>
              <a:rPr lang="en-US"/>
              <a:t> </a:t>
            </a:r>
            <a:r>
              <a:rPr lang="en-US" err="1"/>
              <a:t>kedua</a:t>
            </a:r>
            <a:r>
              <a:rPr lang="en-US"/>
              <a:t> </a:t>
            </a:r>
            <a:r>
              <a:rPr lang="en-US" err="1"/>
              <a:t>paslon</a:t>
            </a:r>
            <a:r>
              <a:rPr lang="en-US"/>
              <a:t>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lebih</a:t>
            </a:r>
            <a:r>
              <a:rPr lang="en-US"/>
              <a:t> </a:t>
            </a:r>
            <a:r>
              <a:rPr lang="en-US" err="1"/>
              <a:t>sering</a:t>
            </a:r>
            <a:r>
              <a:rPr lang="en-US"/>
              <a:t> </a:t>
            </a:r>
            <a:r>
              <a:rPr lang="en-US" err="1"/>
              <a:t>beropisisi</a:t>
            </a:r>
            <a:r>
              <a:rPr lang="en-US"/>
              <a:t> </a:t>
            </a:r>
            <a:r>
              <a:rPr lang="en-US" err="1"/>
              <a:t>dalam</a:t>
            </a:r>
            <a:r>
              <a:rPr lang="en-US"/>
              <a:t> </a:t>
            </a:r>
            <a:r>
              <a:rPr lang="en-US" err="1"/>
              <a:t>debat</a:t>
            </a:r>
            <a:r>
              <a:rPr lang="en-US"/>
              <a:t>. Kami </a:t>
            </a:r>
            <a:r>
              <a:rPr lang="en-US" err="1"/>
              <a:t>menduga</a:t>
            </a:r>
            <a:r>
              <a:rPr lang="en-US"/>
              <a:t> </a:t>
            </a:r>
            <a:r>
              <a:rPr lang="en-US" err="1"/>
              <a:t>bahwa</a:t>
            </a:r>
            <a:r>
              <a:rPr lang="en-US"/>
              <a:t> </a:t>
            </a:r>
            <a:r>
              <a:rPr lang="en-US" err="1"/>
              <a:t>oposisi</a:t>
            </a:r>
            <a:r>
              <a:rPr lang="en-US"/>
              <a:t> </a:t>
            </a:r>
            <a:r>
              <a:rPr lang="en-US" err="1"/>
              <a:t>antara</a:t>
            </a:r>
            <a:r>
              <a:rPr lang="en-US"/>
              <a:t> </a:t>
            </a:r>
            <a:r>
              <a:rPr lang="en-US" err="1"/>
              <a:t>paslon</a:t>
            </a:r>
            <a:r>
              <a:rPr lang="en-US"/>
              <a:t> 1 dan 2 </a:t>
            </a:r>
            <a:r>
              <a:rPr lang="en-US" err="1"/>
              <a:t>membuat</a:t>
            </a:r>
            <a:r>
              <a:rPr lang="en-US"/>
              <a:t> </a:t>
            </a:r>
            <a:r>
              <a:rPr lang="en-US" err="1"/>
              <a:t>banyaknya</a:t>
            </a:r>
            <a:r>
              <a:rPr lang="en-US"/>
              <a:t> </a:t>
            </a:r>
            <a:r>
              <a:rPr lang="en-US" err="1"/>
              <a:t>sentimen</a:t>
            </a:r>
            <a:r>
              <a:rPr lang="en-US"/>
              <a:t> </a:t>
            </a:r>
            <a:r>
              <a:rPr lang="en-US" err="1"/>
              <a:t>negatif</a:t>
            </a:r>
            <a:r>
              <a:rPr lang="en-US"/>
              <a:t> </a:t>
            </a:r>
            <a:r>
              <a:rPr lang="en-US" err="1"/>
              <a:t>terhadap</a:t>
            </a:r>
            <a:r>
              <a:rPr lang="en-US"/>
              <a:t> </a:t>
            </a:r>
            <a:r>
              <a:rPr lang="en-US" err="1"/>
              <a:t>keduanya</a:t>
            </a:r>
            <a:r>
              <a:rPr lang="en-US"/>
              <a:t>, </a:t>
            </a:r>
            <a:r>
              <a:rPr lang="en-US" err="1"/>
              <a:t>kemungkinan</a:t>
            </a:r>
            <a:r>
              <a:rPr lang="en-US"/>
              <a:t> </a:t>
            </a:r>
            <a:r>
              <a:rPr lang="en-US" err="1"/>
              <a:t>besar</a:t>
            </a:r>
            <a:r>
              <a:rPr lang="en-US"/>
              <a:t> </a:t>
            </a:r>
            <a:r>
              <a:rPr lang="en-US" err="1"/>
              <a:t>terjadi</a:t>
            </a:r>
            <a:r>
              <a:rPr lang="en-US"/>
              <a:t> </a:t>
            </a:r>
            <a:r>
              <a:rPr lang="en-US" err="1"/>
              <a:t>saling</a:t>
            </a:r>
            <a:r>
              <a:rPr lang="en-US"/>
              <a:t> </a:t>
            </a:r>
            <a:r>
              <a:rPr lang="en-US" err="1"/>
              <a:t>serang</a:t>
            </a:r>
            <a:r>
              <a:rPr lang="en-US"/>
              <a:t> </a:t>
            </a:r>
            <a:r>
              <a:rPr lang="en-US" err="1"/>
              <a:t>antar</a:t>
            </a:r>
            <a:r>
              <a:rPr lang="en-US"/>
              <a:t> </a:t>
            </a:r>
            <a:r>
              <a:rPr lang="en-US" err="1"/>
              <a:t>pendukung</a:t>
            </a:r>
            <a:r>
              <a:rPr lang="en-US"/>
              <a:t> </a:t>
            </a:r>
            <a:r>
              <a:rPr lang="en-US" err="1"/>
              <a:t>keduanya</a:t>
            </a:r>
            <a:r>
              <a:rPr lang="en-US"/>
              <a:t>. Hal </a:t>
            </a:r>
            <a:r>
              <a:rPr lang="en-US" err="1"/>
              <a:t>tersebut</a:t>
            </a:r>
            <a:r>
              <a:rPr lang="en-US"/>
              <a:t> </a:t>
            </a:r>
            <a:r>
              <a:rPr lang="en-US" err="1"/>
              <a:t>didukung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fakta</a:t>
            </a:r>
            <a:r>
              <a:rPr lang="en-US"/>
              <a:t> </a:t>
            </a:r>
            <a:r>
              <a:rPr lang="en-US" err="1"/>
              <a:t>bahwa</a:t>
            </a:r>
            <a:r>
              <a:rPr lang="en-US"/>
              <a:t> </a:t>
            </a:r>
            <a:r>
              <a:rPr lang="en-US" err="1"/>
              <a:t>paslon</a:t>
            </a:r>
            <a:r>
              <a:rPr lang="en-US"/>
              <a:t> 3 </a:t>
            </a:r>
            <a:r>
              <a:rPr lang="en-US" err="1"/>
              <a:t>tidak</a:t>
            </a:r>
            <a:r>
              <a:rPr lang="en-US"/>
              <a:t> </a:t>
            </a:r>
            <a:r>
              <a:rPr lang="en-US" err="1"/>
              <a:t>mengalami</a:t>
            </a:r>
            <a:r>
              <a:rPr lang="en-US"/>
              <a:t> </a:t>
            </a:r>
            <a:r>
              <a:rPr lang="en-US" err="1"/>
              <a:t>lonjakan</a:t>
            </a:r>
            <a:r>
              <a:rPr lang="en-US"/>
              <a:t> sentiment 1 </a:t>
            </a:r>
            <a:r>
              <a:rPr lang="en-US" err="1"/>
              <a:t>hari</a:t>
            </a:r>
            <a:r>
              <a:rPr lang="en-US"/>
              <a:t> </a:t>
            </a:r>
            <a:r>
              <a:rPr lang="en-US" err="1"/>
              <a:t>pasca</a:t>
            </a:r>
            <a:r>
              <a:rPr lang="en-US"/>
              <a:t> </a:t>
            </a:r>
            <a:r>
              <a:rPr lang="en-US" err="1"/>
              <a:t>debat</a:t>
            </a:r>
            <a:r>
              <a:rPr lang="en-US"/>
              <a:t>, </a:t>
            </a:r>
            <a:r>
              <a:rPr lang="en-US" err="1"/>
              <a:t>mungkin</a:t>
            </a:r>
            <a:r>
              <a:rPr lang="en-US"/>
              <a:t> </a:t>
            </a:r>
            <a:r>
              <a:rPr lang="en-US" err="1"/>
              <a:t>karena</a:t>
            </a:r>
            <a:r>
              <a:rPr lang="en-US"/>
              <a:t> </a:t>
            </a:r>
            <a:r>
              <a:rPr lang="en-US" err="1"/>
              <a:t>kita</a:t>
            </a:r>
            <a:r>
              <a:rPr lang="en-US"/>
              <a:t> </a:t>
            </a:r>
            <a:r>
              <a:rPr lang="en-US" err="1"/>
              <a:t>tahu</a:t>
            </a:r>
            <a:r>
              <a:rPr lang="en-US"/>
              <a:t> </a:t>
            </a:r>
            <a:r>
              <a:rPr lang="en-US" err="1"/>
              <a:t>paslon</a:t>
            </a:r>
            <a:r>
              <a:rPr lang="en-US"/>
              <a:t> 3 </a:t>
            </a:r>
            <a:r>
              <a:rPr lang="en-US" err="1"/>
              <a:t>cenderung</a:t>
            </a:r>
            <a:r>
              <a:rPr lang="en-US"/>
              <a:t> </a:t>
            </a:r>
            <a:r>
              <a:rPr lang="en-US" err="1"/>
              <a:t>bermain</a:t>
            </a:r>
            <a:r>
              <a:rPr lang="en-US"/>
              <a:t> </a:t>
            </a:r>
            <a:r>
              <a:rPr lang="en-US" err="1"/>
              <a:t>aman</a:t>
            </a:r>
            <a:r>
              <a:rPr lang="en-US"/>
              <a:t>.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46BEF-1088-4F8E-A7B1-ADBB419C0226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6300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0E13D-4A16-47AB-81AA-5B1249C0550E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03962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395D-C76B-8F2A-8BBF-B80F1C73E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0E6E1-0DD7-64CF-2907-162DA6C26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4CB95-4764-1FB4-6B67-E4A529E5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A0322-7228-0310-2211-E09F5ABB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C8DD8-C7E7-E214-9F85-1E900297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88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F685-A0DE-DC67-F5AF-132161B4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9B224-EBC8-47B1-D3E7-13A94327FE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4BA51-5F1B-4DDD-EE79-2149248EB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FC6F6-992E-08BA-D125-A3356F04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8709F-34A7-6E80-8992-5A3B5B9C7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7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15A4B-4552-3D3E-4B36-1B78779362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73753-6071-BAAF-6092-C286052E2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3A06C-D9D3-6099-0628-5BDD60AB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611FC-9317-085F-B0EA-9170DC58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2CCDB-3326-C8B8-5185-7CD208307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71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7356-E958-A780-0429-6237E7832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D00E-6641-B5D7-F311-FF0E0BE9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DBC5D-E9B2-E8A4-1C18-63B3AB54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7288F-B9F8-24AD-3BA0-89D3437B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4708F-38D3-0D2C-1E95-72D321C0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9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B47D7-D078-BD79-E836-443E0E87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F11A6-1DCE-076D-7486-DEF74756D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F8821-CC26-4313-A96E-F432C00E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00EA4-FCEE-A9A8-721E-0EAAB7DAD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5A06D-31F8-A177-928E-FC899F1B2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3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506A-E268-A48C-A305-0754F9CA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FD244-AB5C-B699-BABF-D957464DD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2B26E-8340-B852-48D4-F391BEA69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2AB0C-FCDD-A15B-4C97-23BADC2D4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08D50-5959-9D15-F616-F5D61ED3E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59A4D-28CF-2EB0-CBAC-B81AE9385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2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D8A1-F186-8E35-5DCC-6E0659B4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38A28-0B17-8474-7E64-820BEA9B4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CDB46-13DF-DECD-241E-D3A3CB779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D2E75E-EF0D-85E0-210D-3183EB3D1D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BD0104-0138-B638-9D48-B98CBF002B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ACF716-5F66-91EA-CC03-620D2507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B3822C-F5B3-EB57-656E-7335E5A63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3B6CC-5DF6-8CB9-BBA9-9B630204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0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0FBBB-2ACC-BF95-221F-28B4F953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534B6-DE8D-392B-081B-88DF46C21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6A8EA-086B-7264-B739-57F7BEEEE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26FFE-8811-8973-8C94-9D7AF163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0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687644-F1DD-4043-C54A-0B82CEF6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4D235-B46E-0F86-76E2-3DCCAEE2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391BB-4529-A07B-D2E6-9E859DD2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4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BAB1-2125-F7D1-3D57-45B8F144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4327A-85E4-1F9A-0266-61D4B5085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B5314-598F-AC15-BBC1-4E0CB14C0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91D17-7A51-9A6E-F630-67230BE25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D6C71-AE47-F208-CF71-88387CF8E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7B1F3-61EA-2F59-94AD-8F8B3A4B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2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83BED-124F-A890-033D-4843E7D59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15CE38-035F-EE0E-2E6C-E91B6317B6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C62B5-20E2-CAEC-0C77-E8274F646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11311-AEDE-53AD-FA9F-89F2EDA3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69E68-2AF6-6E57-4DF6-1395ABB54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11C78-41DB-C47E-3252-8D8F2899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5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BDC70E-D2C9-630B-C632-2591DB7D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EECBE-ECF4-3309-6150-46D774842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9B9B2-4984-EB9A-5C86-53B41A651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BD8FD9-B3BC-4335-8EB0-24FA774C3E41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14D10-3E37-55B6-4C54-E5C07EEA8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59A27-B682-2C1C-F044-A25D17D98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0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hyperlink" Target="https://tabsoft.co/3ybtSU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chart" Target="../charts/chart1.xml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4.png"/><Relationship Id="rId7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5.png"/><Relationship Id="rId4" Type="http://schemas.openxmlformats.org/officeDocument/2006/relationships/image" Target="../media/image36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5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5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12" Type="http://schemas.openxmlformats.org/officeDocument/2006/relationships/image" Target="../media/image5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58.svg"/><Relationship Id="rId5" Type="http://schemas.openxmlformats.org/officeDocument/2006/relationships/image" Target="../media/image26.jpeg"/><Relationship Id="rId1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4.png"/><Relationship Id="rId9" Type="http://schemas.openxmlformats.org/officeDocument/2006/relationships/image" Target="../media/image56.png"/><Relationship Id="rId1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absoft.co/3ybtSU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10" Type="http://schemas.openxmlformats.org/officeDocument/2006/relationships/image" Target="../media/image79.png"/><Relationship Id="rId4" Type="http://schemas.openxmlformats.org/officeDocument/2006/relationships/image" Target="../media/image3.png"/><Relationship Id="rId9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oup of men in suits&#10;&#10;Description automatically generated">
            <a:extLst>
              <a:ext uri="{FF2B5EF4-FFF2-40B4-BE49-F238E27FC236}">
                <a16:creationId xmlns:a16="http://schemas.microsoft.com/office/drawing/2014/main" id="{1DF6DFEA-D704-8462-D86F-C20225A8FD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10800000">
            <a:off x="-2" y="-5615022"/>
            <a:ext cx="12249509" cy="6787441"/>
          </a:xfrm>
          <a:prstGeom prst="rect">
            <a:avLst/>
          </a:prstGeom>
        </p:spPr>
      </p:pic>
      <p:pic>
        <p:nvPicPr>
          <p:cNvPr id="13" name="Picture 12" descr="A group of men in suits&#10;&#10;Description automatically generated">
            <a:extLst>
              <a:ext uri="{FF2B5EF4-FFF2-40B4-BE49-F238E27FC236}">
                <a16:creationId xmlns:a16="http://schemas.microsoft.com/office/drawing/2014/main" id="{2BF27591-C882-0BE6-F16D-D1403A8AA3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711016"/>
            <a:ext cx="12249509" cy="67874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D9DFD16-953D-4ED7-259C-3DAD7988DED0}"/>
              </a:ext>
            </a:extLst>
          </p:cNvPr>
          <p:cNvSpPr/>
          <p:nvPr/>
        </p:nvSpPr>
        <p:spPr>
          <a:xfrm>
            <a:off x="-158151" y="6091206"/>
            <a:ext cx="13472724" cy="763553"/>
          </a:xfrm>
          <a:prstGeom prst="rect">
            <a:avLst/>
          </a:prstGeom>
          <a:solidFill>
            <a:srgbClr val="FFFFFF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23F743-E2E9-1881-7240-DE6DE7B158A2}"/>
              </a:ext>
            </a:extLst>
          </p:cNvPr>
          <p:cNvSpPr/>
          <p:nvPr/>
        </p:nvSpPr>
        <p:spPr>
          <a:xfrm>
            <a:off x="0" y="-4794"/>
            <a:ext cx="13328952" cy="1180496"/>
          </a:xfrm>
          <a:prstGeom prst="rect">
            <a:avLst/>
          </a:prstGeom>
          <a:solidFill>
            <a:srgbClr val="FFFFFF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and white dotted sphere&#10;&#10;Description automatically generated">
            <a:extLst>
              <a:ext uri="{FF2B5EF4-FFF2-40B4-BE49-F238E27FC236}">
                <a16:creationId xmlns:a16="http://schemas.microsoft.com/office/drawing/2014/main" id="{7EBDA123-A5D2-08FC-E5DF-8287AB22A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-182880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1CCE07-BBF4-87FE-87E0-E043BAFDAA05}"/>
              </a:ext>
            </a:extLst>
          </p:cNvPr>
          <p:cNvSpPr/>
          <p:nvPr/>
        </p:nvSpPr>
        <p:spPr>
          <a:xfrm>
            <a:off x="1472052" y="2814372"/>
            <a:ext cx="9195947" cy="2170312"/>
          </a:xfrm>
          <a:prstGeom prst="rect">
            <a:avLst/>
          </a:prstGeom>
          <a:solidFill>
            <a:srgbClr val="FFFFFF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-1128681"/>
            <a:ext cx="3032760" cy="3032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AEF1F-0DD6-E845-D156-8984AA407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45672"/>
            <a:ext cx="9144000" cy="13210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err="1">
                <a:cs typeface="Arial"/>
              </a:rPr>
              <a:t>Analisis</a:t>
            </a:r>
            <a:r>
              <a:rPr lang="en-US" sz="3600" b="1">
                <a:cs typeface="Arial"/>
              </a:rPr>
              <a:t> </a:t>
            </a:r>
            <a:r>
              <a:rPr lang="en-US" sz="3600" b="1" err="1">
                <a:cs typeface="Arial"/>
              </a:rPr>
              <a:t>Opini</a:t>
            </a:r>
            <a:r>
              <a:rPr lang="en-US" sz="3600" b="1">
                <a:cs typeface="Arial"/>
              </a:rPr>
              <a:t> Publik </a:t>
            </a:r>
            <a:r>
              <a:rPr lang="en-US" sz="3600" b="1" err="1">
                <a:cs typeface="Arial"/>
              </a:rPr>
              <a:t>dalam</a:t>
            </a:r>
            <a:r>
              <a:rPr lang="en-US" sz="3600" b="1">
                <a:cs typeface="Arial"/>
              </a:rPr>
              <a:t> </a:t>
            </a:r>
            <a:r>
              <a:rPr lang="en-US" sz="3600" b="1" err="1">
                <a:cs typeface="Arial"/>
              </a:rPr>
              <a:t>Pilpres</a:t>
            </a:r>
            <a:r>
              <a:rPr lang="en-US" sz="3600" b="1">
                <a:cs typeface="Arial"/>
              </a:rPr>
              <a:t> 2024 di Media </a:t>
            </a:r>
            <a:r>
              <a:rPr lang="en-US" sz="3600" b="1" err="1">
                <a:cs typeface="Arial"/>
              </a:rPr>
              <a:t>Sosial</a:t>
            </a:r>
            <a:r>
              <a:rPr lang="en-US" sz="3600" b="1">
                <a:cs typeface="Arial"/>
              </a:rPr>
              <a:t> X</a:t>
            </a:r>
            <a:endParaRPr lang="en-US" sz="36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8E396C-4387-CB6F-ECE4-553667F9C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2327"/>
            <a:ext cx="9144000" cy="431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>
                <a:latin typeface="Century Gothic"/>
              </a:rPr>
              <a:t>Big Data Challenge - SD2024040000103</a:t>
            </a:r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4249A6-990E-794A-6144-1869302A06E1}"/>
              </a:ext>
            </a:extLst>
          </p:cNvPr>
          <p:cNvSpPr txBox="1"/>
          <p:nvPr/>
        </p:nvSpPr>
        <p:spPr>
          <a:xfrm>
            <a:off x="4496168" y="4546652"/>
            <a:ext cx="31849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  <a:hlinkClick r:id="rId7"/>
              </a:rPr>
              <a:t>Dashboard ABSA </a:t>
            </a:r>
            <a:r>
              <a:rPr lang="en-US" err="1">
                <a:ea typeface="+mn-lt"/>
                <a:cs typeface="+mn-lt"/>
                <a:hlinkClick r:id="rId7"/>
              </a:rPr>
              <a:t>Pilpres</a:t>
            </a:r>
            <a:r>
              <a:rPr lang="en-US">
                <a:ea typeface="+mn-lt"/>
                <a:cs typeface="+mn-lt"/>
                <a:hlinkClick r:id="rId7"/>
              </a:rPr>
              <a:t> 2024</a:t>
            </a:r>
            <a:endParaRPr lang="en-US"/>
          </a:p>
        </p:txBody>
      </p:sp>
      <p:pic>
        <p:nvPicPr>
          <p:cNvPr id="17" name="Picture 16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34981E2-B010-3DA8-55E5-158D0D16C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45EFCF-B960-EB93-C9D4-04F2354F782F}"/>
              </a:ext>
            </a:extLst>
          </p:cNvPr>
          <p:cNvSpPr txBox="1"/>
          <p:nvPr/>
        </p:nvSpPr>
        <p:spPr>
          <a:xfrm>
            <a:off x="6297624" y="6439935"/>
            <a:ext cx="594252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https://www.cnnindonesia.com/nasional/20230815094420-617-986168/cawapres-penentu-pilpres-2024-bisa-acak-acak-koalisi</a:t>
            </a:r>
          </a:p>
        </p:txBody>
      </p:sp>
    </p:spTree>
    <p:extLst>
      <p:ext uri="{BB962C8B-B14F-4D97-AF65-F5344CB8AC3E}">
        <p14:creationId xmlns:p14="http://schemas.microsoft.com/office/powerpoint/2010/main" val="384483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CDD3D3E2-234C-E00E-25BA-5014AE3DCF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51899"/>
              </p:ext>
            </p:extLst>
          </p:nvPr>
        </p:nvGraphicFramePr>
        <p:xfrm>
          <a:off x="4315147" y="1889645"/>
          <a:ext cx="3326400" cy="1601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EAE85B-B2FF-BA0F-7B25-DF3F618B68AA}"/>
              </a:ext>
            </a:extLst>
          </p:cNvPr>
          <p:cNvCxnSpPr>
            <a:cxnSpLocks/>
          </p:cNvCxnSpPr>
          <p:nvPr/>
        </p:nvCxnSpPr>
        <p:spPr>
          <a:xfrm>
            <a:off x="4257367" y="1917215"/>
            <a:ext cx="0" cy="34747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17BA20-A73A-34B2-1C31-02B1E3961356}"/>
              </a:ext>
            </a:extLst>
          </p:cNvPr>
          <p:cNvCxnSpPr>
            <a:cxnSpLocks/>
          </p:cNvCxnSpPr>
          <p:nvPr/>
        </p:nvCxnSpPr>
        <p:spPr>
          <a:xfrm>
            <a:off x="7890386" y="1917215"/>
            <a:ext cx="0" cy="34747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0" descr="Image result for prabowo gibran">
            <a:extLst>
              <a:ext uri="{FF2B5EF4-FFF2-40B4-BE49-F238E27FC236}">
                <a16:creationId xmlns:a16="http://schemas.microsoft.com/office/drawing/2014/main" id="{7DEE28F9-802B-1ED1-3EBB-1ADC3CEF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568" y="3955654"/>
            <a:ext cx="980464" cy="70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 result for anies muhaimin">
            <a:extLst>
              <a:ext uri="{FF2B5EF4-FFF2-40B4-BE49-F238E27FC236}">
                <a16:creationId xmlns:a16="http://schemas.microsoft.com/office/drawing/2014/main" id="{8185B768-25B4-133F-B77B-3067BD8CC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08"/>
          <a:stretch/>
        </p:blipFill>
        <p:spPr bwMode="auto">
          <a:xfrm>
            <a:off x="1828726" y="3951164"/>
            <a:ext cx="970745" cy="70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4EAE6C-0A20-6DC1-7FAB-7B1DA3DDF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0355" y="3959084"/>
            <a:ext cx="904928" cy="7084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18B069-0892-1798-A04A-9D79FDC24E77}"/>
              </a:ext>
            </a:extLst>
          </p:cNvPr>
          <p:cNvSpPr txBox="1"/>
          <p:nvPr/>
        </p:nvSpPr>
        <p:spPr>
          <a:xfrm>
            <a:off x="669936" y="4802639"/>
            <a:ext cx="332600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err="1"/>
              <a:t>Membahas</a:t>
            </a:r>
            <a:r>
              <a:rPr lang="en-US"/>
              <a:t> </a:t>
            </a:r>
            <a:r>
              <a:rPr lang="en-US" err="1"/>
              <a:t>Terkait</a:t>
            </a:r>
            <a:r>
              <a:rPr lang="en-US"/>
              <a:t> </a:t>
            </a:r>
            <a:r>
              <a:rPr lang="en-US" err="1">
                <a:solidFill>
                  <a:srgbClr val="0070C0"/>
                </a:solidFill>
              </a:rPr>
              <a:t>Debat</a:t>
            </a:r>
            <a:r>
              <a:rPr lang="en-US"/>
              <a:t>, </a:t>
            </a:r>
            <a:r>
              <a:rPr lang="en-US" err="1">
                <a:solidFill>
                  <a:srgbClr val="0070C0"/>
                </a:solidFill>
              </a:rPr>
              <a:t>Kampanye</a:t>
            </a:r>
            <a:r>
              <a:rPr lang="en-US"/>
              <a:t>, </a:t>
            </a:r>
            <a:r>
              <a:rPr lang="en-US" err="1">
                <a:solidFill>
                  <a:srgbClr val="0070C0"/>
                </a:solidFill>
              </a:rPr>
              <a:t>Dukungan</a:t>
            </a:r>
            <a:r>
              <a:rPr lang="en-US"/>
              <a:t>, dan </a:t>
            </a:r>
            <a:r>
              <a:rPr lang="en-US" err="1">
                <a:solidFill>
                  <a:srgbClr val="0070C0"/>
                </a:solidFill>
              </a:rPr>
              <a:t>Konflik</a:t>
            </a:r>
            <a:endParaRPr lang="id-ID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68E05E-C53C-EEFC-34F6-19214FEBD4EB}"/>
              </a:ext>
            </a:extLst>
          </p:cNvPr>
          <p:cNvSpPr txBox="1"/>
          <p:nvPr/>
        </p:nvSpPr>
        <p:spPr>
          <a:xfrm>
            <a:off x="4402786" y="4782316"/>
            <a:ext cx="3326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Membahas</a:t>
            </a:r>
            <a:r>
              <a:rPr lang="en-US"/>
              <a:t> </a:t>
            </a:r>
            <a:r>
              <a:rPr lang="en-US" err="1"/>
              <a:t>Terkait</a:t>
            </a:r>
            <a:r>
              <a:rPr lang="en-US"/>
              <a:t> </a:t>
            </a:r>
            <a:r>
              <a:rPr lang="en-US" err="1">
                <a:solidFill>
                  <a:srgbClr val="00B050"/>
                </a:solidFill>
              </a:rPr>
              <a:t>Debat</a:t>
            </a:r>
            <a:r>
              <a:rPr lang="en-US"/>
              <a:t>, </a:t>
            </a:r>
            <a:r>
              <a:rPr lang="en-US" err="1">
                <a:solidFill>
                  <a:srgbClr val="00B050"/>
                </a:solidFill>
              </a:rPr>
              <a:t>Kampanye</a:t>
            </a:r>
            <a:r>
              <a:rPr lang="en-US"/>
              <a:t>, </a:t>
            </a:r>
            <a:r>
              <a:rPr lang="en-US" err="1">
                <a:solidFill>
                  <a:srgbClr val="00B050"/>
                </a:solidFill>
              </a:rPr>
              <a:t>Dukungan</a:t>
            </a:r>
            <a:r>
              <a:rPr lang="en-US"/>
              <a:t>, dan </a:t>
            </a:r>
            <a:r>
              <a:rPr lang="en-US">
                <a:solidFill>
                  <a:srgbClr val="00B050"/>
                </a:solidFill>
              </a:rPr>
              <a:t>Program </a:t>
            </a:r>
            <a:r>
              <a:rPr lang="en-US" err="1">
                <a:solidFill>
                  <a:srgbClr val="00B050"/>
                </a:solidFill>
              </a:rPr>
              <a:t>Kerja</a:t>
            </a:r>
            <a:endParaRPr lang="id-ID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3A283-0655-C17A-64CB-9BC6F26E8709}"/>
              </a:ext>
            </a:extLst>
          </p:cNvPr>
          <p:cNvSpPr txBox="1"/>
          <p:nvPr/>
        </p:nvSpPr>
        <p:spPr>
          <a:xfrm>
            <a:off x="8135636" y="4798822"/>
            <a:ext cx="332600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err="1"/>
              <a:t>Membahas</a:t>
            </a:r>
            <a:r>
              <a:rPr lang="en-US"/>
              <a:t> </a:t>
            </a:r>
            <a:r>
              <a:rPr lang="en-US" err="1"/>
              <a:t>Terkait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Program </a:t>
            </a:r>
            <a:r>
              <a:rPr lang="en-US" err="1">
                <a:solidFill>
                  <a:srgbClr val="FF0000"/>
                </a:solidFill>
              </a:rPr>
              <a:t>Kerja</a:t>
            </a:r>
            <a:r>
              <a:rPr lang="en-US">
                <a:solidFill>
                  <a:srgbClr val="FFC000"/>
                </a:solidFill>
              </a:rPr>
              <a:t> </a:t>
            </a:r>
            <a:r>
              <a:rPr lang="en-US"/>
              <a:t>dan </a:t>
            </a:r>
            <a:r>
              <a:rPr lang="en-US" err="1">
                <a:solidFill>
                  <a:srgbClr val="FF0000"/>
                </a:solidFill>
              </a:rPr>
              <a:t>Dukungan</a:t>
            </a:r>
            <a:endParaRPr lang="id-ID">
              <a:solidFill>
                <a:srgbClr val="FF0000"/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DD3D3E2-234C-E00E-25BA-5014AE3DCF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7478903"/>
              </p:ext>
            </p:extLst>
          </p:nvPr>
        </p:nvGraphicFramePr>
        <p:xfrm>
          <a:off x="8135243" y="1889024"/>
          <a:ext cx="3326400" cy="160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CACA3DE2-8FDB-47D7-1C62-08F1B068DF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353" y="1884411"/>
            <a:ext cx="3328704" cy="1597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0B1AA1-D4F1-829B-12A9-C9DDB133AA17}"/>
              </a:ext>
            </a:extLst>
          </p:cNvPr>
          <p:cNvSpPr/>
          <p:nvPr/>
        </p:nvSpPr>
        <p:spPr>
          <a:xfrm>
            <a:off x="6696985" y="2173414"/>
            <a:ext cx="359392" cy="129863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16D77-3451-DAE2-B6DC-7A66C1BB8CCC}"/>
              </a:ext>
            </a:extLst>
          </p:cNvPr>
          <p:cNvSpPr/>
          <p:nvPr/>
        </p:nvSpPr>
        <p:spPr>
          <a:xfrm>
            <a:off x="9322302" y="2173414"/>
            <a:ext cx="359392" cy="129863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E0F1AE-3EC9-8A07-F655-C63B02EF7AC8}"/>
              </a:ext>
            </a:extLst>
          </p:cNvPr>
          <p:cNvSpPr/>
          <p:nvPr/>
        </p:nvSpPr>
        <p:spPr>
          <a:xfrm>
            <a:off x="2438400" y="2164554"/>
            <a:ext cx="359392" cy="129863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itle 12">
            <a:extLst>
              <a:ext uri="{FF2B5EF4-FFF2-40B4-BE49-F238E27FC236}">
                <a16:creationId xmlns:a16="http://schemas.microsoft.com/office/drawing/2014/main" id="{9A323F69-8C35-946A-BA07-10CDF4E8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42" y="1076342"/>
            <a:ext cx="10407594" cy="612211"/>
          </a:xfrm>
        </p:spPr>
        <p:txBody>
          <a:bodyPr>
            <a:normAutofit/>
          </a:bodyPr>
          <a:lstStyle/>
          <a:p>
            <a:r>
              <a:rPr lang="en-US" sz="3600"/>
              <a:t>Hasil Topic Modelling </a:t>
            </a:r>
            <a:r>
              <a:rPr lang="en-US" sz="3600" err="1"/>
              <a:t>Tiap</a:t>
            </a:r>
            <a:r>
              <a:rPr lang="en-US" sz="3600"/>
              <a:t> </a:t>
            </a:r>
            <a:r>
              <a:rPr lang="en-US" sz="3600" err="1"/>
              <a:t>Paslon</a:t>
            </a:r>
          </a:p>
        </p:txBody>
      </p:sp>
      <p:sp>
        <p:nvSpPr>
          <p:cNvPr id="15" name="Title 12">
            <a:extLst>
              <a:ext uri="{FF2B5EF4-FFF2-40B4-BE49-F238E27FC236}">
                <a16:creationId xmlns:a16="http://schemas.microsoft.com/office/drawing/2014/main" id="{86F6D966-5DB2-4416-4455-BDFFEE4F3448}"/>
              </a:ext>
            </a:extLst>
          </p:cNvPr>
          <p:cNvSpPr txBox="1">
            <a:spLocks/>
          </p:cNvSpPr>
          <p:nvPr/>
        </p:nvSpPr>
        <p:spPr>
          <a:xfrm>
            <a:off x="9543723" y="100901"/>
            <a:ext cx="1130584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9/17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1A405F-E1E7-D561-6433-3B20C9EECF74}"/>
              </a:ext>
            </a:extLst>
          </p:cNvPr>
          <p:cNvSpPr txBox="1"/>
          <p:nvPr/>
        </p:nvSpPr>
        <p:spPr>
          <a:xfrm>
            <a:off x="1348705" y="3389541"/>
            <a:ext cx="1942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Jumlah </a:t>
            </a:r>
            <a:r>
              <a:rPr lang="en-US" sz="1100" err="1"/>
              <a:t>Topik</a:t>
            </a:r>
            <a:endParaRPr lang="id-ID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BF9A0-23B4-EBBD-F9D6-0F401B72CF82}"/>
              </a:ext>
            </a:extLst>
          </p:cNvPr>
          <p:cNvSpPr txBox="1"/>
          <p:nvPr/>
        </p:nvSpPr>
        <p:spPr>
          <a:xfrm>
            <a:off x="5124610" y="3332380"/>
            <a:ext cx="1942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Jumlah </a:t>
            </a:r>
            <a:r>
              <a:rPr lang="en-US" sz="1100" err="1"/>
              <a:t>Topik</a:t>
            </a:r>
            <a:endParaRPr lang="id-ID" sz="11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1708BA-0DCD-CB7E-66F7-D7E37B56630A}"/>
              </a:ext>
            </a:extLst>
          </p:cNvPr>
          <p:cNvSpPr txBox="1"/>
          <p:nvPr/>
        </p:nvSpPr>
        <p:spPr>
          <a:xfrm>
            <a:off x="8827053" y="3389541"/>
            <a:ext cx="1942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Jumlah </a:t>
            </a:r>
            <a:r>
              <a:rPr lang="en-US" sz="1100" err="1"/>
              <a:t>Topik</a:t>
            </a:r>
            <a:endParaRPr lang="id-ID" sz="1100"/>
          </a:p>
        </p:txBody>
      </p:sp>
    </p:spTree>
    <p:extLst>
      <p:ext uri="{BB962C8B-B14F-4D97-AF65-F5344CB8AC3E}">
        <p14:creationId xmlns:p14="http://schemas.microsoft.com/office/powerpoint/2010/main" val="779746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3" name="Title 12">
            <a:extLst>
              <a:ext uri="{FF2B5EF4-FFF2-40B4-BE49-F238E27FC236}">
                <a16:creationId xmlns:a16="http://schemas.microsoft.com/office/drawing/2014/main" id="{DE2EF3F7-6A0F-CA59-F5CC-85563804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32" y="1086678"/>
            <a:ext cx="10407594" cy="612211"/>
          </a:xfrm>
        </p:spPr>
        <p:txBody>
          <a:bodyPr>
            <a:normAutofit/>
          </a:bodyPr>
          <a:lstStyle/>
          <a:p>
            <a:r>
              <a:rPr lang="en-US" sz="3600"/>
              <a:t>Sentiment Analysis</a:t>
            </a:r>
          </a:p>
        </p:txBody>
      </p:sp>
      <p:pic>
        <p:nvPicPr>
          <p:cNvPr id="1026" name="Picture 2" descr="Fine-Tuning a Pre-trained BERT Transformer Model For Your Own Dataset">
            <a:extLst>
              <a:ext uri="{FF2B5EF4-FFF2-40B4-BE49-F238E27FC236}">
                <a16:creationId xmlns:a16="http://schemas.microsoft.com/office/drawing/2014/main" id="{7E8E14FA-FBC4-9E28-6BF4-5DCF4D720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" t="5826" r="27404" b="9856"/>
          <a:stretch/>
        </p:blipFill>
        <p:spPr bwMode="auto">
          <a:xfrm>
            <a:off x="5676408" y="2258288"/>
            <a:ext cx="3146083" cy="21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839D64-C407-8BC3-E472-3A422D1461D7}"/>
              </a:ext>
            </a:extLst>
          </p:cNvPr>
          <p:cNvSpPr txBox="1"/>
          <p:nvPr/>
        </p:nvSpPr>
        <p:spPr>
          <a:xfrm>
            <a:off x="5961412" y="1963990"/>
            <a:ext cx="2812026" cy="408623"/>
          </a:xfrm>
          <a:prstGeom prst="round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BERT</a:t>
            </a:r>
            <a:endParaRPr lang="id-ID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890B2F-8F5E-85DD-AF68-1830B4096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938" y="1771690"/>
            <a:ext cx="2591162" cy="9907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665BB2-4A86-8D67-7E31-04CA35DA9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22" y="1870025"/>
            <a:ext cx="1058358" cy="1022783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E09E55D1-9254-56F6-01F7-4692730A94A9}"/>
              </a:ext>
            </a:extLst>
          </p:cNvPr>
          <p:cNvSpPr/>
          <p:nvPr/>
        </p:nvSpPr>
        <p:spPr>
          <a:xfrm>
            <a:off x="1803841" y="2238850"/>
            <a:ext cx="586494" cy="28513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Picture 18" descr="A line graph with a red line&#10;&#10;Description automatically generated">
            <a:extLst>
              <a:ext uri="{FF2B5EF4-FFF2-40B4-BE49-F238E27FC236}">
                <a16:creationId xmlns:a16="http://schemas.microsoft.com/office/drawing/2014/main" id="{CB122E26-B209-846A-F164-9608B84D2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02" y="3965193"/>
            <a:ext cx="4060964" cy="20642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1374E7-D8D1-A2C8-84D0-5BD9D87DFA90}"/>
              </a:ext>
            </a:extLst>
          </p:cNvPr>
          <p:cNvSpPr txBox="1"/>
          <p:nvPr/>
        </p:nvSpPr>
        <p:spPr>
          <a:xfrm>
            <a:off x="8940967" y="1957726"/>
            <a:ext cx="2812026" cy="408623"/>
          </a:xfrm>
          <a:prstGeom prst="round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Transfer Learning</a:t>
            </a:r>
            <a:endParaRPr lang="id-ID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D549F8-229D-3397-0523-18EE10B404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2761" y="2421254"/>
            <a:ext cx="2665306" cy="22373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F72335-3B08-03CE-EC65-50E329F40F3E}"/>
              </a:ext>
            </a:extLst>
          </p:cNvPr>
          <p:cNvSpPr txBox="1"/>
          <p:nvPr/>
        </p:nvSpPr>
        <p:spPr>
          <a:xfrm>
            <a:off x="630038" y="3405005"/>
            <a:ext cx="3820500" cy="408623"/>
          </a:xfrm>
          <a:prstGeom prst="round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Machine Learning VS Deep Learning</a:t>
            </a:r>
            <a:endParaRPr lang="id-ID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CB16B-8551-18AE-0A84-B87BCF2032D1}"/>
              </a:ext>
            </a:extLst>
          </p:cNvPr>
          <p:cNvSpPr txBox="1"/>
          <p:nvPr/>
        </p:nvSpPr>
        <p:spPr>
          <a:xfrm>
            <a:off x="5870993" y="4950481"/>
            <a:ext cx="528483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Model yang </a:t>
            </a:r>
            <a:r>
              <a:rPr lang="en-US" err="1"/>
              <a:t>digunakan</a:t>
            </a:r>
            <a:r>
              <a:rPr lang="en-US"/>
              <a:t> : </a:t>
            </a:r>
            <a:r>
              <a:rPr lang="en-US" b="1" err="1"/>
              <a:t>IndoBERT</a:t>
            </a:r>
            <a:r>
              <a:rPr lang="en-US" b="1"/>
              <a:t>, </a:t>
            </a:r>
            <a:r>
              <a:rPr lang="en-US" b="1" err="1"/>
              <a:t>IndoRoBERTa</a:t>
            </a:r>
            <a:endParaRPr lang="id-ID" b="1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5FD130-5E44-4C4A-E7F0-E35971138D2E}"/>
              </a:ext>
            </a:extLst>
          </p:cNvPr>
          <p:cNvCxnSpPr>
            <a:cxnSpLocks/>
          </p:cNvCxnSpPr>
          <p:nvPr/>
        </p:nvCxnSpPr>
        <p:spPr>
          <a:xfrm>
            <a:off x="5265175" y="1493215"/>
            <a:ext cx="0" cy="46408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1D7AC163-8A22-3050-683C-73C9044EAD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20" name="Title 12">
            <a:extLst>
              <a:ext uri="{FF2B5EF4-FFF2-40B4-BE49-F238E27FC236}">
                <a16:creationId xmlns:a16="http://schemas.microsoft.com/office/drawing/2014/main" id="{D5110F0B-C51D-B772-11E4-575910D8754D}"/>
              </a:ext>
            </a:extLst>
          </p:cNvPr>
          <p:cNvSpPr txBox="1">
            <a:spLocks/>
          </p:cNvSpPr>
          <p:nvPr/>
        </p:nvSpPr>
        <p:spPr>
          <a:xfrm>
            <a:off x="9355698" y="100901"/>
            <a:ext cx="1318609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10/17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49B79D-D138-5ABE-AF6A-E8883F51293E}"/>
              </a:ext>
            </a:extLst>
          </p:cNvPr>
          <p:cNvSpPr txBox="1"/>
          <p:nvPr/>
        </p:nvSpPr>
        <p:spPr>
          <a:xfrm>
            <a:off x="4186086" y="6268361"/>
            <a:ext cx="8909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9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Devlin, J., Chang, M., Lee, K., &amp; Toutanova, K. (2018). BERT: Pre-training of Deep Bidirectional Transformers for Language Understanding. </a:t>
            </a:r>
            <a:r>
              <a:rPr lang="en-ID" sz="900" b="0" i="1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arXiv</a:t>
            </a:r>
            <a:r>
              <a:rPr lang="en-ID" sz="900" b="0" i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(Cornell University)</a:t>
            </a:r>
            <a:r>
              <a:rPr lang="en-ID" sz="9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. https://doi.org/10.48550/arxiv.1810.04805 </a:t>
            </a:r>
            <a:endParaRPr lang="id-ID" sz="900"/>
          </a:p>
        </p:txBody>
      </p:sp>
    </p:spTree>
    <p:extLst>
      <p:ext uri="{BB962C8B-B14F-4D97-AF65-F5344CB8AC3E}">
        <p14:creationId xmlns:p14="http://schemas.microsoft.com/office/powerpoint/2010/main" val="2061321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9C6C16-C4FF-B9DD-9492-ADD135D23F94}"/>
              </a:ext>
            </a:extLst>
          </p:cNvPr>
          <p:cNvSpPr txBox="1"/>
          <p:nvPr/>
        </p:nvSpPr>
        <p:spPr>
          <a:xfrm>
            <a:off x="7197213" y="3814275"/>
            <a:ext cx="450933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d-ID" b="0" i="0">
                <a:solidFill>
                  <a:srgbClr val="000000"/>
                </a:solidFill>
                <a:effectLst/>
                <a:latin typeface="+mj-lt"/>
              </a:rPr>
              <a:t>Model akhir yang dipilih untuk proses analisis sentimen adalah model </a:t>
            </a:r>
            <a:r>
              <a:rPr lang="id-ID" b="0" i="0" err="1">
                <a:solidFill>
                  <a:srgbClr val="FF0000"/>
                </a:solidFill>
                <a:effectLst/>
                <a:latin typeface="+mj-lt"/>
              </a:rPr>
              <a:t>RoBERTa</a:t>
            </a:r>
            <a:r>
              <a:rPr lang="id-ID" b="0" i="0">
                <a:solidFill>
                  <a:srgbClr val="FF0000"/>
                </a:solidFill>
                <a:effectLst/>
                <a:latin typeface="+mj-lt"/>
              </a:rPr>
              <a:t> Fine-</a:t>
            </a:r>
            <a:r>
              <a:rPr lang="id-ID" b="0" i="0" err="1">
                <a:solidFill>
                  <a:srgbClr val="FF0000"/>
                </a:solidFill>
                <a:effectLst/>
                <a:latin typeface="+mj-lt"/>
              </a:rPr>
              <a:t>Tuned</a:t>
            </a:r>
            <a:r>
              <a:rPr lang="id-ID" b="0" i="0">
                <a:solidFill>
                  <a:srgbClr val="FF0000"/>
                </a:solidFill>
                <a:effectLst/>
                <a:latin typeface="+mj-lt"/>
              </a:rPr>
              <a:t> </a:t>
            </a:r>
            <a:r>
              <a:rPr lang="id-ID" b="0" i="0">
                <a:solidFill>
                  <a:srgbClr val="000000"/>
                </a:solidFill>
                <a:effectLst/>
                <a:latin typeface="+mj-lt"/>
              </a:rPr>
              <a:t>karena memiliki evaluasi metrik 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F1-Score </a:t>
            </a:r>
            <a:r>
              <a:rPr lang="en-US" b="0" i="0" err="1">
                <a:solidFill>
                  <a:srgbClr val="000000"/>
                </a:solidFill>
                <a:effectLst/>
                <a:latin typeface="+mj-lt"/>
              </a:rPr>
              <a:t>tertinggi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+mj-lt"/>
              </a:rPr>
              <a:t>sebesar</a:t>
            </a:r>
            <a:r>
              <a:rPr lang="en-US" b="0" i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>
                <a:solidFill>
                  <a:srgbClr val="FF0000"/>
                </a:solidFill>
                <a:latin typeface="+mj-lt"/>
              </a:rPr>
              <a:t>90.5%</a:t>
            </a:r>
            <a:endParaRPr lang="id-ID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214771D7-BC11-5B0C-E312-A640E524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32" y="1086678"/>
            <a:ext cx="10407594" cy="612211"/>
          </a:xfrm>
        </p:spPr>
        <p:txBody>
          <a:bodyPr>
            <a:normAutofit/>
          </a:bodyPr>
          <a:lstStyle/>
          <a:p>
            <a:r>
              <a:rPr lang="en-US" sz="3600"/>
              <a:t>Hasil </a:t>
            </a:r>
            <a:r>
              <a:rPr lang="en-US" sz="3600" err="1"/>
              <a:t>Evaluasi</a:t>
            </a:r>
            <a:r>
              <a:rPr lang="en-US" sz="3600"/>
              <a:t> </a:t>
            </a:r>
            <a:r>
              <a:rPr lang="en-US" sz="3600" err="1"/>
              <a:t>Pemodelan</a:t>
            </a:r>
            <a:r>
              <a:rPr lang="en-US" sz="3600"/>
              <a:t> Sentiment Analysis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52F78-F24B-F1A1-9269-138F00E4D26E}"/>
              </a:ext>
            </a:extLst>
          </p:cNvPr>
          <p:cNvSpPr txBox="1"/>
          <p:nvPr/>
        </p:nvSpPr>
        <p:spPr>
          <a:xfrm>
            <a:off x="7197213" y="2622811"/>
            <a:ext cx="4355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2000 data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untuk</a:t>
            </a:r>
            <a:r>
              <a:rPr lang="en-US"/>
              <a:t> proses training dan </a:t>
            </a:r>
            <a:r>
              <a:rPr lang="en-US" err="1"/>
              <a:t>evaluasi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cross-validation </a:t>
            </a:r>
            <a:r>
              <a:rPr lang="en-US" err="1"/>
              <a:t>sebanyak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4 fold</a:t>
            </a:r>
            <a:endParaRPr lang="id-ID" b="1">
              <a:solidFill>
                <a:srgbClr val="FF0000"/>
              </a:solidFill>
            </a:endParaRPr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id="{7605EFF8-0E13-30AC-7E8F-AB1019DAF49A}"/>
              </a:ext>
            </a:extLst>
          </p:cNvPr>
          <p:cNvSpPr txBox="1">
            <a:spLocks/>
          </p:cNvSpPr>
          <p:nvPr/>
        </p:nvSpPr>
        <p:spPr>
          <a:xfrm>
            <a:off x="9345801" y="100901"/>
            <a:ext cx="1328506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11/17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EC900-6E6E-9CED-8954-B651683C1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54" y="2141575"/>
            <a:ext cx="6495449" cy="308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56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7" name="Title 12">
            <a:extLst>
              <a:ext uri="{FF2B5EF4-FFF2-40B4-BE49-F238E27FC236}">
                <a16:creationId xmlns:a16="http://schemas.microsoft.com/office/drawing/2014/main" id="{214771D7-BC11-5B0C-E312-A640E524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32" y="1086678"/>
            <a:ext cx="10407594" cy="612211"/>
          </a:xfrm>
        </p:spPr>
        <p:txBody>
          <a:bodyPr>
            <a:normAutofit/>
          </a:bodyPr>
          <a:lstStyle/>
          <a:p>
            <a:r>
              <a:rPr lang="en-US" sz="3200" err="1"/>
              <a:t>Distribusi</a:t>
            </a:r>
            <a:r>
              <a:rPr lang="en-US" sz="3200"/>
              <a:t> </a:t>
            </a:r>
            <a:r>
              <a:rPr lang="en-US" sz="3200" err="1"/>
              <a:t>Sentimen</a:t>
            </a:r>
            <a:r>
              <a:rPr lang="en-US" sz="3200"/>
              <a:t> </a:t>
            </a:r>
            <a:r>
              <a:rPr lang="en-US" sz="3200" err="1"/>
              <a:t>tiap</a:t>
            </a:r>
            <a:r>
              <a:rPr lang="en-US" sz="3200"/>
              <a:t> </a:t>
            </a:r>
            <a:r>
              <a:rPr lang="en-US" sz="3200" err="1"/>
              <a:t>Topik</a:t>
            </a:r>
            <a:endParaRPr lang="en-US" sz="32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36E860-D496-3A25-4E98-93F4A987E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41" y="2422063"/>
            <a:ext cx="3449589" cy="28549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C7AABC-8D52-D26D-34BE-2A0841C92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304" y="2422063"/>
            <a:ext cx="3172825" cy="28095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D93D0D-4F1E-873A-173F-487965532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707" y="2335127"/>
            <a:ext cx="1725949" cy="2983426"/>
          </a:xfrm>
          <a:prstGeom prst="rect">
            <a:avLst/>
          </a:prstGeom>
        </p:spPr>
      </p:pic>
      <p:pic>
        <p:nvPicPr>
          <p:cNvPr id="26" name="Picture 10" descr="Image result for prabowo gibran">
            <a:extLst>
              <a:ext uri="{FF2B5EF4-FFF2-40B4-BE49-F238E27FC236}">
                <a16:creationId xmlns:a16="http://schemas.microsoft.com/office/drawing/2014/main" id="{0E3A9C46-DDF2-2680-3169-FCF5F52B9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653" y="5457244"/>
            <a:ext cx="980464" cy="70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anies muhaimin">
            <a:extLst>
              <a:ext uri="{FF2B5EF4-FFF2-40B4-BE49-F238E27FC236}">
                <a16:creationId xmlns:a16="http://schemas.microsoft.com/office/drawing/2014/main" id="{4BB8DC87-2AC0-E7FF-BBC8-022951D59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08"/>
          <a:stretch/>
        </p:blipFill>
        <p:spPr bwMode="auto">
          <a:xfrm>
            <a:off x="1756439" y="5490564"/>
            <a:ext cx="970745" cy="70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24B5D54-F366-507B-AD67-8A62DEA3F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7399" y="5457244"/>
            <a:ext cx="904928" cy="70844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845D54-8CD9-B866-4A05-37B83ACF41C5}"/>
              </a:ext>
            </a:extLst>
          </p:cNvPr>
          <p:cNvSpPr txBox="1"/>
          <p:nvPr/>
        </p:nvSpPr>
        <p:spPr>
          <a:xfrm>
            <a:off x="649159" y="1899617"/>
            <a:ext cx="334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err="1"/>
              <a:t>Distribusi</a:t>
            </a:r>
            <a:r>
              <a:rPr lang="en-US" b="1"/>
              <a:t> </a:t>
            </a:r>
            <a:r>
              <a:rPr lang="en-US" b="1" err="1"/>
              <a:t>Sentimen</a:t>
            </a:r>
            <a:r>
              <a:rPr lang="en-US" b="1"/>
              <a:t> </a:t>
            </a:r>
            <a:r>
              <a:rPr lang="en-US" b="1" err="1"/>
              <a:t>Paslon</a:t>
            </a:r>
            <a:r>
              <a:rPr lang="en-US" b="1"/>
              <a:t> 01</a:t>
            </a:r>
            <a:endParaRPr lang="id-ID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4E630-7920-CFE1-224E-6B3D9D1A62AA}"/>
              </a:ext>
            </a:extLst>
          </p:cNvPr>
          <p:cNvSpPr txBox="1"/>
          <p:nvPr/>
        </p:nvSpPr>
        <p:spPr>
          <a:xfrm>
            <a:off x="4586832" y="1856083"/>
            <a:ext cx="341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err="1"/>
              <a:t>Distribusi</a:t>
            </a:r>
            <a:r>
              <a:rPr lang="en-US" b="1"/>
              <a:t> </a:t>
            </a:r>
            <a:r>
              <a:rPr lang="en-US" b="1" err="1"/>
              <a:t>Sentimen</a:t>
            </a:r>
            <a:r>
              <a:rPr lang="en-US" b="1"/>
              <a:t> </a:t>
            </a:r>
            <a:r>
              <a:rPr lang="en-US" b="1" err="1"/>
              <a:t>Paslon</a:t>
            </a:r>
            <a:r>
              <a:rPr lang="en-US" b="1"/>
              <a:t> 02</a:t>
            </a:r>
            <a:endParaRPr lang="id-ID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4037F4-9E60-0537-D975-C2E709B26D4F}"/>
              </a:ext>
            </a:extLst>
          </p:cNvPr>
          <p:cNvSpPr txBox="1"/>
          <p:nvPr/>
        </p:nvSpPr>
        <p:spPr>
          <a:xfrm>
            <a:off x="8532223" y="1832411"/>
            <a:ext cx="341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err="1"/>
              <a:t>Distribusi</a:t>
            </a:r>
            <a:r>
              <a:rPr lang="en-US" b="1"/>
              <a:t> </a:t>
            </a:r>
            <a:r>
              <a:rPr lang="en-US" b="1" err="1"/>
              <a:t>Sentimen</a:t>
            </a:r>
            <a:r>
              <a:rPr lang="en-US" b="1"/>
              <a:t> </a:t>
            </a:r>
            <a:r>
              <a:rPr lang="en-US" b="1" err="1"/>
              <a:t>Paslon</a:t>
            </a:r>
            <a:r>
              <a:rPr lang="en-US" b="1"/>
              <a:t> 03</a:t>
            </a:r>
            <a:endParaRPr lang="id-ID" b="1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51A726-E9C4-405A-6E3B-E1B69D2EFA63}"/>
              </a:ext>
            </a:extLst>
          </p:cNvPr>
          <p:cNvCxnSpPr/>
          <p:nvPr/>
        </p:nvCxnSpPr>
        <p:spPr>
          <a:xfrm>
            <a:off x="4242241" y="1899617"/>
            <a:ext cx="0" cy="437418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E39241-2713-64B7-068A-25F62A82C7FF}"/>
              </a:ext>
            </a:extLst>
          </p:cNvPr>
          <p:cNvCxnSpPr/>
          <p:nvPr/>
        </p:nvCxnSpPr>
        <p:spPr>
          <a:xfrm>
            <a:off x="8423976" y="1856083"/>
            <a:ext cx="0" cy="437418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2">
            <a:extLst>
              <a:ext uri="{FF2B5EF4-FFF2-40B4-BE49-F238E27FC236}">
                <a16:creationId xmlns:a16="http://schemas.microsoft.com/office/drawing/2014/main" id="{A31C8E0A-4BCF-5ABE-A70C-B4622A39A677}"/>
              </a:ext>
            </a:extLst>
          </p:cNvPr>
          <p:cNvSpPr txBox="1">
            <a:spLocks/>
          </p:cNvSpPr>
          <p:nvPr/>
        </p:nvSpPr>
        <p:spPr>
          <a:xfrm>
            <a:off x="9345801" y="100901"/>
            <a:ext cx="1328506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12/17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3A6CAC-B4DF-2D2F-21E8-7BFE7CE44FBF}"/>
              </a:ext>
            </a:extLst>
          </p:cNvPr>
          <p:cNvSpPr/>
          <p:nvPr/>
        </p:nvSpPr>
        <p:spPr>
          <a:xfrm>
            <a:off x="2727184" y="2422063"/>
            <a:ext cx="201635" cy="173653"/>
          </a:xfrm>
          <a:prstGeom prst="rect">
            <a:avLst/>
          </a:prstGeom>
          <a:solidFill>
            <a:srgbClr val="E157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679EBB-26C5-9315-2D5B-82027B09A6B6}"/>
              </a:ext>
            </a:extLst>
          </p:cNvPr>
          <p:cNvSpPr/>
          <p:nvPr/>
        </p:nvSpPr>
        <p:spPr>
          <a:xfrm>
            <a:off x="2727184" y="2680507"/>
            <a:ext cx="201635" cy="173653"/>
          </a:xfrm>
          <a:prstGeom prst="rect">
            <a:avLst/>
          </a:prstGeom>
          <a:solidFill>
            <a:srgbClr val="F28E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1A359D-76AD-BB2B-CB4B-E0678C11BB4B}"/>
              </a:ext>
            </a:extLst>
          </p:cNvPr>
          <p:cNvSpPr/>
          <p:nvPr/>
        </p:nvSpPr>
        <p:spPr>
          <a:xfrm>
            <a:off x="2727184" y="2938951"/>
            <a:ext cx="201635" cy="173653"/>
          </a:xfrm>
          <a:prstGeom prst="rect">
            <a:avLst/>
          </a:prstGeom>
          <a:solidFill>
            <a:srgbClr val="59A1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92DFD-88F2-D498-9D62-E41AF95BB5AA}"/>
              </a:ext>
            </a:extLst>
          </p:cNvPr>
          <p:cNvSpPr txBox="1"/>
          <p:nvPr/>
        </p:nvSpPr>
        <p:spPr>
          <a:xfrm>
            <a:off x="2908800" y="2355000"/>
            <a:ext cx="896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Negatif</a:t>
            </a:r>
            <a:endParaRPr lang="id-ID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E36B8-F69A-5498-7E2C-AC12927EFEF0}"/>
              </a:ext>
            </a:extLst>
          </p:cNvPr>
          <p:cNvSpPr txBox="1"/>
          <p:nvPr/>
        </p:nvSpPr>
        <p:spPr>
          <a:xfrm>
            <a:off x="2912273" y="2612984"/>
            <a:ext cx="896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Neutral</a:t>
            </a:r>
            <a:endParaRPr lang="id-ID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8D4DFF-B988-285E-11A8-E4CED0D30ACA}"/>
              </a:ext>
            </a:extLst>
          </p:cNvPr>
          <p:cNvSpPr txBox="1"/>
          <p:nvPr/>
        </p:nvSpPr>
        <p:spPr>
          <a:xfrm>
            <a:off x="2904447" y="2875116"/>
            <a:ext cx="896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Positif</a:t>
            </a:r>
            <a:endParaRPr lang="id-ID" sz="1400"/>
          </a:p>
        </p:txBody>
      </p:sp>
      <p:pic>
        <p:nvPicPr>
          <p:cNvPr id="15" name="Picture 14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369C8ABE-631A-C9D6-3C2F-8880B2BE9E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14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2" name="Picture 1" descr="A graph with numbers and a pie chart&#10;&#10;Description automatically generated">
            <a:extLst>
              <a:ext uri="{FF2B5EF4-FFF2-40B4-BE49-F238E27FC236}">
                <a16:creationId xmlns:a16="http://schemas.microsoft.com/office/drawing/2014/main" id="{4116124A-2741-832D-B631-98AE685C7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03" y="1580657"/>
            <a:ext cx="7265189" cy="3618557"/>
          </a:xfrm>
          <a:prstGeom prst="rect">
            <a:avLst/>
          </a:prstGeom>
        </p:spPr>
      </p:pic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2867D7F0-9572-2344-2F6D-9369697658BA}"/>
              </a:ext>
            </a:extLst>
          </p:cNvPr>
          <p:cNvSpPr txBox="1">
            <a:spLocks/>
          </p:cNvSpPr>
          <p:nvPr/>
        </p:nvSpPr>
        <p:spPr>
          <a:xfrm>
            <a:off x="3922228" y="7168459"/>
            <a:ext cx="7436708" cy="8213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Puncak Tweet pada 1 </a:t>
            </a:r>
            <a:r>
              <a:rPr lang="en-US" sz="1800" err="1"/>
              <a:t>hari</a:t>
            </a:r>
            <a:r>
              <a:rPr lang="en-US" sz="1800"/>
              <a:t> </a:t>
            </a:r>
            <a:r>
              <a:rPr lang="en-US" sz="1800" err="1"/>
              <a:t>setelah</a:t>
            </a:r>
            <a:r>
              <a:rPr lang="en-US" sz="1800"/>
              <a:t> </a:t>
            </a:r>
            <a:r>
              <a:rPr lang="en-US" sz="1800" err="1"/>
              <a:t>debat</a:t>
            </a:r>
            <a:r>
              <a:rPr lang="en-US" sz="1800"/>
              <a:t> ke-3</a:t>
            </a:r>
          </a:p>
          <a:p>
            <a:r>
              <a:rPr lang="en-US" sz="1800"/>
              <a:t>Pada </a:t>
            </a:r>
            <a:r>
              <a:rPr lang="en-US" sz="1800" err="1"/>
              <a:t>tanggal</a:t>
            </a:r>
            <a:r>
              <a:rPr lang="en-US" sz="1800"/>
              <a:t> 8 Januari Tweet </a:t>
            </a:r>
            <a:r>
              <a:rPr lang="en-US" sz="1800" err="1"/>
              <a:t>didominasi</a:t>
            </a:r>
            <a:r>
              <a:rPr lang="en-US" sz="1800"/>
              <a:t> oleh </a:t>
            </a:r>
            <a:r>
              <a:rPr lang="en-US" sz="1800" err="1"/>
              <a:t>sentimen</a:t>
            </a:r>
            <a:r>
              <a:rPr lang="en-US" sz="1800"/>
              <a:t> </a:t>
            </a:r>
            <a:r>
              <a:rPr lang="en-US" sz="1800" err="1"/>
              <a:t>negatif</a:t>
            </a:r>
            <a:r>
              <a:rPr lang="en-US" sz="1800"/>
              <a:t> </a:t>
            </a:r>
            <a:r>
              <a:rPr lang="en-US" sz="1800" err="1"/>
              <a:t>dengan</a:t>
            </a:r>
            <a:r>
              <a:rPr lang="en-US" sz="1800"/>
              <a:t> </a:t>
            </a:r>
            <a:r>
              <a:rPr lang="en-US" sz="1800" err="1"/>
              <a:t>topik</a:t>
            </a:r>
            <a:r>
              <a:rPr lang="en-US" sz="1800"/>
              <a:t> yang paling </a:t>
            </a:r>
            <a:r>
              <a:rPr lang="en-US" sz="1800" err="1"/>
              <a:t>sering</a:t>
            </a:r>
            <a:r>
              <a:rPr lang="en-US" sz="1800"/>
              <a:t> </a:t>
            </a:r>
            <a:r>
              <a:rPr lang="en-US" sz="1800" err="1"/>
              <a:t>dibahas</a:t>
            </a:r>
            <a:r>
              <a:rPr lang="en-US" sz="1800"/>
              <a:t> </a:t>
            </a:r>
            <a:r>
              <a:rPr lang="en-US" sz="1800" err="1"/>
              <a:t>adalah</a:t>
            </a:r>
            <a:r>
              <a:rPr lang="en-US" sz="1800"/>
              <a:t> "</a:t>
            </a:r>
            <a:r>
              <a:rPr lang="en-US" sz="1800" err="1"/>
              <a:t>Kampanye</a:t>
            </a:r>
            <a:r>
              <a:rPr lang="en-US" sz="1800"/>
              <a:t>"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C784D327-C4C4-796F-EEF8-A24B7C66DA0E}"/>
              </a:ext>
            </a:extLst>
          </p:cNvPr>
          <p:cNvSpPr txBox="1">
            <a:spLocks/>
          </p:cNvSpPr>
          <p:nvPr/>
        </p:nvSpPr>
        <p:spPr>
          <a:xfrm>
            <a:off x="11187698" y="7099295"/>
            <a:ext cx="3572845" cy="2459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err="1"/>
              <a:t>Topik</a:t>
            </a:r>
            <a:r>
              <a:rPr lang="en-US" sz="1800"/>
              <a:t> "</a:t>
            </a:r>
            <a:r>
              <a:rPr lang="en-US" sz="1800" err="1"/>
              <a:t>Kampanye</a:t>
            </a:r>
            <a:r>
              <a:rPr lang="en-US" sz="1800"/>
              <a:t>", "</a:t>
            </a:r>
            <a:r>
              <a:rPr lang="en-US" sz="1800" err="1"/>
              <a:t>Konflik</a:t>
            </a:r>
            <a:r>
              <a:rPr lang="en-US" sz="1800"/>
              <a:t>", dan "</a:t>
            </a:r>
            <a:r>
              <a:rPr lang="en-US" sz="1800" err="1"/>
              <a:t>Dukungan</a:t>
            </a:r>
            <a:r>
              <a:rPr lang="en-US" sz="1800"/>
              <a:t>" </a:t>
            </a:r>
            <a:r>
              <a:rPr lang="en-US" sz="1800" err="1"/>
              <a:t>didominasi</a:t>
            </a:r>
            <a:r>
              <a:rPr lang="en-US" sz="1800"/>
              <a:t> sentimen Negatif</a:t>
            </a:r>
          </a:p>
          <a:p>
            <a:r>
              <a:rPr lang="en-US" sz="1800" err="1"/>
              <a:t>Topik</a:t>
            </a:r>
            <a:r>
              <a:rPr lang="en-US" sz="1800"/>
              <a:t> "</a:t>
            </a:r>
            <a:r>
              <a:rPr lang="en-US" sz="1800" err="1"/>
              <a:t>Debat</a:t>
            </a:r>
            <a:r>
              <a:rPr lang="en-US" sz="1800"/>
              <a:t>" </a:t>
            </a:r>
            <a:r>
              <a:rPr lang="en-US" sz="1800" err="1"/>
              <a:t>didominasi</a:t>
            </a:r>
            <a:r>
              <a:rPr lang="en-US" sz="1800"/>
              <a:t> </a:t>
            </a:r>
            <a:r>
              <a:rPr lang="en-US" sz="1800" err="1"/>
              <a:t>sentimen</a:t>
            </a:r>
            <a:r>
              <a:rPr lang="en-US" sz="1800"/>
              <a:t> </a:t>
            </a:r>
            <a:r>
              <a:rPr lang="en-US" sz="1800" err="1"/>
              <a:t>Positif</a:t>
            </a:r>
            <a:endParaRPr lang="en-US" sz="1800"/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20" name="Picture 19" descr="A screenshot of a phone&#10;&#10;Description automatically generated">
            <a:extLst>
              <a:ext uri="{FF2B5EF4-FFF2-40B4-BE49-F238E27FC236}">
                <a16:creationId xmlns:a16="http://schemas.microsoft.com/office/drawing/2014/main" id="{32B26D20-7325-903E-3B10-55FD2625A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038" y="7574873"/>
            <a:ext cx="6667500" cy="942975"/>
          </a:xfrm>
          <a:prstGeom prst="rect">
            <a:avLst/>
          </a:prstGeom>
        </p:spPr>
      </p:pic>
      <p:sp>
        <p:nvSpPr>
          <p:cNvPr id="3" name="Title 12">
            <a:extLst>
              <a:ext uri="{FF2B5EF4-FFF2-40B4-BE49-F238E27FC236}">
                <a16:creationId xmlns:a16="http://schemas.microsoft.com/office/drawing/2014/main" id="{B6C1E47D-017D-D8C7-8A47-89DD175E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76" y="999868"/>
            <a:ext cx="10407594" cy="612211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Hasil Analisis Tweet Pada </a:t>
            </a:r>
            <a:r>
              <a:rPr lang="en-US" sz="3200" err="1"/>
              <a:t>Paslon</a:t>
            </a:r>
            <a:r>
              <a:rPr lang="en-US" sz="3200"/>
              <a:t>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4457E2-B1D8-57E6-45BF-44F9EDA18418}"/>
              </a:ext>
            </a:extLst>
          </p:cNvPr>
          <p:cNvSpPr/>
          <p:nvPr/>
        </p:nvSpPr>
        <p:spPr>
          <a:xfrm flipH="1">
            <a:off x="2345995" y="1576612"/>
            <a:ext cx="2740549" cy="2623719"/>
          </a:xfrm>
          <a:prstGeom prst="rect">
            <a:avLst/>
          </a:prstGeom>
          <a:solidFill>
            <a:srgbClr val="C2F1C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7DC1F82-7714-3FE1-9F77-2FFDB28E73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71603" y="5803859"/>
            <a:ext cx="4613960" cy="1085852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46DCDEE6-29EC-FD69-BCD1-95F172AA2D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14925" y="3429060"/>
            <a:ext cx="3242479" cy="1282740"/>
          </a:xfrm>
          <a:prstGeom prst="rect">
            <a:avLst/>
          </a:prstGeom>
        </p:spPr>
      </p:pic>
      <p:pic>
        <p:nvPicPr>
          <p:cNvPr id="13" name="Picture 12" descr="A screenshot of a chat&#10;&#10;Description automatically generated">
            <a:extLst>
              <a:ext uri="{FF2B5EF4-FFF2-40B4-BE49-F238E27FC236}">
                <a16:creationId xmlns:a16="http://schemas.microsoft.com/office/drawing/2014/main" id="{5D9E95EF-D752-21F9-3C7C-4792762C50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4576" y="3050724"/>
            <a:ext cx="4385962" cy="1591278"/>
          </a:xfrm>
          <a:prstGeom prst="rect">
            <a:avLst/>
          </a:prstGeom>
        </p:spPr>
      </p:pic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B6E371BF-3AD7-27AC-F139-24C2B8D020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3038" y="1609242"/>
            <a:ext cx="4309038" cy="1276351"/>
          </a:xfrm>
          <a:prstGeom prst="rect">
            <a:avLst/>
          </a:prstGeom>
        </p:spPr>
      </p:pic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8D1428BF-A188-97DA-105C-ACA911E652CC}"/>
              </a:ext>
            </a:extLst>
          </p:cNvPr>
          <p:cNvSpPr txBox="1">
            <a:spLocks/>
          </p:cNvSpPr>
          <p:nvPr/>
        </p:nvSpPr>
        <p:spPr>
          <a:xfrm>
            <a:off x="12431976" y="1823168"/>
            <a:ext cx="2087428" cy="1060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err="1"/>
              <a:t>Kampanye</a:t>
            </a:r>
            <a:r>
              <a:rPr lang="en-US" sz="1800"/>
              <a:t> </a:t>
            </a:r>
            <a:r>
              <a:rPr lang="en-US" sz="1800" err="1"/>
              <a:t>negatif</a:t>
            </a:r>
            <a:endParaRPr lang="en-US" sz="1800"/>
          </a:p>
          <a:p>
            <a:pPr marL="0" indent="0">
              <a:buNone/>
            </a:pPr>
            <a:r>
              <a:rPr lang="en-US" sz="1800" err="1"/>
              <a:t>Debat</a:t>
            </a:r>
            <a:r>
              <a:rPr lang="en-US" sz="1800"/>
              <a:t> </a:t>
            </a:r>
            <a:r>
              <a:rPr lang="en-US" sz="1800" err="1"/>
              <a:t>Positif</a:t>
            </a:r>
            <a:endParaRPr lang="en-US" sz="1800"/>
          </a:p>
          <a:p>
            <a:pPr marL="0" indent="0">
              <a:buNone/>
            </a:pPr>
            <a:endParaRPr lang="en-US" sz="1800"/>
          </a:p>
        </p:txBody>
      </p:sp>
      <p:sp>
        <p:nvSpPr>
          <p:cNvPr id="18" name="Title 12">
            <a:extLst>
              <a:ext uri="{FF2B5EF4-FFF2-40B4-BE49-F238E27FC236}">
                <a16:creationId xmlns:a16="http://schemas.microsoft.com/office/drawing/2014/main" id="{763D1D32-62F6-C978-9ABC-12CFD5E9E44E}"/>
              </a:ext>
            </a:extLst>
          </p:cNvPr>
          <p:cNvSpPr txBox="1">
            <a:spLocks/>
          </p:cNvSpPr>
          <p:nvPr/>
        </p:nvSpPr>
        <p:spPr>
          <a:xfrm>
            <a:off x="9345801" y="100901"/>
            <a:ext cx="1328506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13/17</a:t>
            </a:r>
          </a:p>
        </p:txBody>
      </p:sp>
    </p:spTree>
    <p:extLst>
      <p:ext uri="{BB962C8B-B14F-4D97-AF65-F5344CB8AC3E}">
        <p14:creationId xmlns:p14="http://schemas.microsoft.com/office/powerpoint/2010/main" val="1394585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2" name="Picture 1" descr="A graph with numbers and a pie chart&#10;&#10;Description automatically generated">
            <a:extLst>
              <a:ext uri="{FF2B5EF4-FFF2-40B4-BE49-F238E27FC236}">
                <a16:creationId xmlns:a16="http://schemas.microsoft.com/office/drawing/2014/main" id="{58BBCA47-D1ED-6164-8FAB-8C72E2306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59" y="1582588"/>
            <a:ext cx="7170297" cy="3558012"/>
          </a:xfrm>
          <a:prstGeom prst="rect">
            <a:avLst/>
          </a:prstGeom>
        </p:spPr>
      </p:pic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E09D18AC-60F6-1DDE-180D-C9D4480CE787}"/>
              </a:ext>
            </a:extLst>
          </p:cNvPr>
          <p:cNvSpPr txBox="1">
            <a:spLocks/>
          </p:cNvSpPr>
          <p:nvPr/>
        </p:nvSpPr>
        <p:spPr>
          <a:xfrm>
            <a:off x="812430" y="7162573"/>
            <a:ext cx="7436708" cy="8213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err="1"/>
              <a:t>Puncak</a:t>
            </a:r>
            <a:r>
              <a:rPr lang="en-US" sz="1800"/>
              <a:t> Tweet pada 1 </a:t>
            </a:r>
            <a:r>
              <a:rPr lang="en-US" sz="1800" err="1"/>
              <a:t>hari</a:t>
            </a:r>
            <a:r>
              <a:rPr lang="en-US" sz="1800"/>
              <a:t> </a:t>
            </a:r>
            <a:r>
              <a:rPr lang="en-US" sz="1800" err="1"/>
              <a:t>setelah</a:t>
            </a:r>
            <a:r>
              <a:rPr lang="en-US" sz="1800"/>
              <a:t> </a:t>
            </a:r>
            <a:r>
              <a:rPr lang="en-US" sz="1800" err="1"/>
              <a:t>debat</a:t>
            </a:r>
            <a:r>
              <a:rPr lang="en-US" sz="1800"/>
              <a:t> ke-3</a:t>
            </a:r>
          </a:p>
          <a:p>
            <a:r>
              <a:rPr lang="en-US" sz="1800"/>
              <a:t>Pada </a:t>
            </a:r>
            <a:r>
              <a:rPr lang="en-US" sz="1800" err="1"/>
              <a:t>tanggal</a:t>
            </a:r>
            <a:r>
              <a:rPr lang="en-US" sz="1800"/>
              <a:t> 8 </a:t>
            </a:r>
            <a:r>
              <a:rPr lang="en-US" sz="1800" err="1"/>
              <a:t>Januari</a:t>
            </a:r>
            <a:r>
              <a:rPr lang="en-US" sz="1800"/>
              <a:t> Tweet </a:t>
            </a:r>
            <a:r>
              <a:rPr lang="en-US" sz="1800" err="1"/>
              <a:t>didominasi</a:t>
            </a:r>
            <a:r>
              <a:rPr lang="en-US" sz="1800"/>
              <a:t> oleh </a:t>
            </a:r>
            <a:r>
              <a:rPr lang="en-US" sz="1800" err="1"/>
              <a:t>sentimen</a:t>
            </a:r>
            <a:r>
              <a:rPr lang="en-US" sz="1800"/>
              <a:t> </a:t>
            </a:r>
            <a:r>
              <a:rPr lang="en-US" sz="1800" err="1"/>
              <a:t>negatif</a:t>
            </a:r>
            <a:r>
              <a:rPr lang="en-US" sz="1800"/>
              <a:t> </a:t>
            </a:r>
            <a:r>
              <a:rPr lang="en-US" sz="1800" err="1"/>
              <a:t>dengan</a:t>
            </a:r>
            <a:r>
              <a:rPr lang="en-US" sz="1800"/>
              <a:t> </a:t>
            </a:r>
            <a:r>
              <a:rPr lang="en-US" sz="1800" err="1"/>
              <a:t>topik</a:t>
            </a:r>
            <a:r>
              <a:rPr lang="en-US" sz="1800"/>
              <a:t> yang paling </a:t>
            </a:r>
            <a:r>
              <a:rPr lang="en-US" sz="1800" err="1"/>
              <a:t>sering</a:t>
            </a:r>
            <a:r>
              <a:rPr lang="en-US" sz="1800"/>
              <a:t> </a:t>
            </a:r>
            <a:r>
              <a:rPr lang="en-US" sz="1800" err="1"/>
              <a:t>dibahas</a:t>
            </a:r>
            <a:r>
              <a:rPr lang="en-US" sz="1800"/>
              <a:t> </a:t>
            </a:r>
            <a:r>
              <a:rPr lang="en-US" sz="1800" err="1"/>
              <a:t>adalah</a:t>
            </a:r>
            <a:r>
              <a:rPr lang="en-US" sz="1800"/>
              <a:t> "</a:t>
            </a:r>
            <a:r>
              <a:rPr lang="en-US" sz="1800" err="1"/>
              <a:t>Debat</a:t>
            </a:r>
            <a:r>
              <a:rPr lang="en-US" sz="1800"/>
              <a:t>"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5A6452-F834-1D25-43BA-568B9B424F99}"/>
              </a:ext>
            </a:extLst>
          </p:cNvPr>
          <p:cNvSpPr/>
          <p:nvPr/>
        </p:nvSpPr>
        <p:spPr>
          <a:xfrm flipH="1">
            <a:off x="2454025" y="1883727"/>
            <a:ext cx="2740549" cy="2623719"/>
          </a:xfrm>
          <a:prstGeom prst="rect">
            <a:avLst/>
          </a:prstGeom>
          <a:solidFill>
            <a:srgbClr val="C2F1C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511B8E05-4FFA-A2A7-4039-FEBA76CC4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050" y="7339730"/>
            <a:ext cx="6715125" cy="866775"/>
          </a:xfrm>
          <a:prstGeom prst="rect">
            <a:avLst/>
          </a:prstGeom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B253DBC8-D509-80E1-B61C-FB759751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32" y="1086678"/>
            <a:ext cx="10407594" cy="612211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Hasil </a:t>
            </a:r>
            <a:r>
              <a:rPr lang="en-US" sz="3600" err="1"/>
              <a:t>Analisis</a:t>
            </a:r>
            <a:r>
              <a:rPr lang="en-US" sz="3600"/>
              <a:t> Tweet Pada </a:t>
            </a:r>
            <a:r>
              <a:rPr lang="en-US" sz="3600" err="1"/>
              <a:t>Paslon</a:t>
            </a:r>
            <a:r>
              <a:rPr lang="en-US" sz="3600"/>
              <a:t> 2</a:t>
            </a:r>
            <a:endParaRPr lang="en-US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EA4EF2DC-0AC7-6F49-4FF3-CFD80DA2E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447" y="7120319"/>
            <a:ext cx="4071620" cy="1710690"/>
          </a:xfrm>
          <a:prstGeom prst="rect">
            <a:avLst/>
          </a:prstGeom>
        </p:spPr>
      </p:pic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623F8D8A-44B9-9B83-518F-71F76316C2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5219" y="7570446"/>
            <a:ext cx="3944677" cy="2037868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16DDFF25-4404-018B-0C6D-2802660C54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7707" y="3766972"/>
            <a:ext cx="4380536" cy="2066323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8A1B3D4A-5710-21F5-3C97-EDD74884B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9299" y="1881248"/>
            <a:ext cx="4137227" cy="1581151"/>
          </a:xfrm>
          <a:prstGeom prst="rect">
            <a:avLst/>
          </a:prstGeom>
        </p:spPr>
      </p:pic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7CF4CD56-97EE-A24F-7736-C660651AD439}"/>
              </a:ext>
            </a:extLst>
          </p:cNvPr>
          <p:cNvSpPr txBox="1">
            <a:spLocks/>
          </p:cNvSpPr>
          <p:nvPr/>
        </p:nvSpPr>
        <p:spPr>
          <a:xfrm>
            <a:off x="12431976" y="1823168"/>
            <a:ext cx="2087428" cy="1060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err="1"/>
              <a:t>Debat</a:t>
            </a:r>
            <a:r>
              <a:rPr lang="en-US" sz="1800"/>
              <a:t> </a:t>
            </a:r>
            <a:r>
              <a:rPr lang="en-US" sz="1800" err="1"/>
              <a:t>negatif</a:t>
            </a:r>
          </a:p>
          <a:p>
            <a:pPr marL="0" indent="0">
              <a:buNone/>
            </a:pPr>
            <a:r>
              <a:rPr lang="en-US" sz="1800"/>
              <a:t>Dukungan Positif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18" name="Title 12">
            <a:extLst>
              <a:ext uri="{FF2B5EF4-FFF2-40B4-BE49-F238E27FC236}">
                <a16:creationId xmlns:a16="http://schemas.microsoft.com/office/drawing/2014/main" id="{793398ED-8DDA-FFBD-D7C1-2EE93FA4AFF7}"/>
              </a:ext>
            </a:extLst>
          </p:cNvPr>
          <p:cNvSpPr txBox="1">
            <a:spLocks/>
          </p:cNvSpPr>
          <p:nvPr/>
        </p:nvSpPr>
        <p:spPr>
          <a:xfrm>
            <a:off x="9345801" y="100901"/>
            <a:ext cx="1328506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14/17</a:t>
            </a:r>
          </a:p>
        </p:txBody>
      </p:sp>
    </p:spTree>
    <p:extLst>
      <p:ext uri="{BB962C8B-B14F-4D97-AF65-F5344CB8AC3E}">
        <p14:creationId xmlns:p14="http://schemas.microsoft.com/office/powerpoint/2010/main" val="816384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2" name="Picture 1" descr="A graph with numbers and a pie chart&#10;&#10;Description automatically generated">
            <a:extLst>
              <a:ext uri="{FF2B5EF4-FFF2-40B4-BE49-F238E27FC236}">
                <a16:creationId xmlns:a16="http://schemas.microsoft.com/office/drawing/2014/main" id="{9B1805A6-3FCA-8E18-D2E4-051C2F241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08" y="1636777"/>
            <a:ext cx="7144391" cy="3540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FD7538-2992-1054-BFA7-EB0CC0C1D132}"/>
              </a:ext>
            </a:extLst>
          </p:cNvPr>
          <p:cNvSpPr/>
          <p:nvPr/>
        </p:nvSpPr>
        <p:spPr>
          <a:xfrm flipH="1">
            <a:off x="2311034" y="1874900"/>
            <a:ext cx="2740549" cy="2674519"/>
          </a:xfrm>
          <a:prstGeom prst="rect">
            <a:avLst/>
          </a:prstGeom>
          <a:solidFill>
            <a:srgbClr val="C2F1C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6533B72E-04D2-1982-64A5-0423EC0CF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9651" y="7151944"/>
            <a:ext cx="7305675" cy="91440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F6DF9A16-9BC0-8549-114C-412F6F9A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32" y="1086678"/>
            <a:ext cx="10407594" cy="612211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Hasil </a:t>
            </a:r>
            <a:r>
              <a:rPr lang="en-US" sz="3600" err="1"/>
              <a:t>Analisis</a:t>
            </a:r>
            <a:r>
              <a:rPr lang="en-US" sz="3600"/>
              <a:t> Tweet Pada </a:t>
            </a:r>
            <a:r>
              <a:rPr lang="en-US" sz="3600" err="1"/>
              <a:t>Paslon</a:t>
            </a:r>
            <a:r>
              <a:rPr lang="en-US" sz="3600"/>
              <a:t> 3</a:t>
            </a:r>
            <a:endParaRPr lang="en-US"/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4820C70-3146-11DE-F7DA-4BA8D3EE4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8422" y="3983499"/>
            <a:ext cx="4134574" cy="1408495"/>
          </a:xfrm>
          <a:prstGeom prst="rect">
            <a:avLst/>
          </a:prstGeom>
        </p:spPr>
      </p:pic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3E835858-61B9-0DDC-943B-A95152816DB3}"/>
              </a:ext>
            </a:extLst>
          </p:cNvPr>
          <p:cNvSpPr txBox="1">
            <a:spLocks/>
          </p:cNvSpPr>
          <p:nvPr/>
        </p:nvSpPr>
        <p:spPr>
          <a:xfrm>
            <a:off x="12431976" y="1852104"/>
            <a:ext cx="2087428" cy="18707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2400"/>
              <a:t>Program </a:t>
            </a:r>
            <a:r>
              <a:rPr lang="en-US" sz="2400" err="1"/>
              <a:t>Kerja</a:t>
            </a:r>
            <a:r>
              <a:rPr lang="en-US" sz="2400"/>
              <a:t> </a:t>
            </a:r>
            <a:r>
              <a:rPr lang="en-US" sz="2400" err="1"/>
              <a:t>Positif</a:t>
            </a:r>
            <a:endParaRPr lang="en-US" sz="2400"/>
          </a:p>
          <a:p>
            <a:pPr marL="0" indent="0">
              <a:buNone/>
            </a:pPr>
            <a:r>
              <a:rPr lang="en-US" sz="2400" err="1">
                <a:ea typeface="+mn-lt"/>
                <a:cs typeface="+mn-lt"/>
              </a:rPr>
              <a:t>Dukungan</a:t>
            </a: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err="1">
                <a:ea typeface="+mn-lt"/>
                <a:cs typeface="+mn-lt"/>
              </a:rPr>
              <a:t>Positif</a:t>
            </a:r>
            <a:endParaRPr lang="en-US" sz="2400" err="1"/>
          </a:p>
          <a:p>
            <a:pPr marL="0" indent="0">
              <a:buNone/>
            </a:pPr>
            <a:endParaRPr lang="en-US" sz="1800"/>
          </a:p>
        </p:txBody>
      </p:sp>
      <p:sp>
        <p:nvSpPr>
          <p:cNvPr id="17" name="Title 12">
            <a:extLst>
              <a:ext uri="{FF2B5EF4-FFF2-40B4-BE49-F238E27FC236}">
                <a16:creationId xmlns:a16="http://schemas.microsoft.com/office/drawing/2014/main" id="{F0925F2D-725F-338F-A467-8B72BA17C9E5}"/>
              </a:ext>
            </a:extLst>
          </p:cNvPr>
          <p:cNvSpPr txBox="1">
            <a:spLocks/>
          </p:cNvSpPr>
          <p:nvPr/>
        </p:nvSpPr>
        <p:spPr>
          <a:xfrm>
            <a:off x="9345801" y="100901"/>
            <a:ext cx="1328506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15/17</a:t>
            </a:r>
          </a:p>
        </p:txBody>
      </p:sp>
      <p:pic>
        <p:nvPicPr>
          <p:cNvPr id="6" name="Picture 5" descr="A screenshot of a message&#10;&#10;Description automatically generated">
            <a:extLst>
              <a:ext uri="{FF2B5EF4-FFF2-40B4-BE49-F238E27FC236}">
                <a16:creationId xmlns:a16="http://schemas.microsoft.com/office/drawing/2014/main" id="{BC0B30FB-3278-5FFD-9CD0-1571D0A256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4744" y="1858581"/>
            <a:ext cx="4575978" cy="199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22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834455-F0B6-126B-1F7B-AC2317E78DD1}"/>
              </a:ext>
            </a:extLst>
          </p:cNvPr>
          <p:cNvSpPr txBox="1"/>
          <p:nvPr/>
        </p:nvSpPr>
        <p:spPr>
          <a:xfrm>
            <a:off x="-3640707" y="198018"/>
            <a:ext cx="3490517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ID" err="1">
                <a:ea typeface="+mn-lt"/>
                <a:cs typeface="+mn-lt"/>
              </a:rPr>
              <a:t>Tepat</a:t>
            </a:r>
            <a:r>
              <a:rPr lang="en-ID">
                <a:ea typeface="+mn-lt"/>
                <a:cs typeface="+mn-lt"/>
              </a:rPr>
              <a:t> 1 </a:t>
            </a:r>
            <a:r>
              <a:rPr lang="en-ID" err="1">
                <a:ea typeface="+mn-lt"/>
                <a:cs typeface="+mn-lt"/>
              </a:rPr>
              <a:t>hari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pasca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debat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capres</a:t>
            </a:r>
            <a:r>
              <a:rPr lang="en-ID">
                <a:ea typeface="+mn-lt"/>
                <a:cs typeface="+mn-lt"/>
              </a:rPr>
              <a:t>, </a:t>
            </a:r>
            <a:r>
              <a:rPr lang="en-ID" err="1">
                <a:ea typeface="+mn-lt"/>
                <a:cs typeface="+mn-lt"/>
              </a:rPr>
              <a:t>terjadi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lonjakan</a:t>
            </a:r>
            <a:r>
              <a:rPr lang="en-ID">
                <a:ea typeface="+mn-lt"/>
                <a:cs typeface="+mn-lt"/>
              </a:rPr>
              <a:t> sentiment </a:t>
            </a:r>
            <a:r>
              <a:rPr lang="en-ID" err="1">
                <a:ea typeface="+mn-lt"/>
                <a:cs typeface="+mn-lt"/>
              </a:rPr>
              <a:t>negatif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untuk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paslon</a:t>
            </a:r>
            <a:r>
              <a:rPr lang="en-ID">
                <a:ea typeface="+mn-lt"/>
                <a:cs typeface="+mn-lt"/>
              </a:rPr>
              <a:t> 1 dan 2, yang </a:t>
            </a:r>
            <a:r>
              <a:rPr lang="en-ID" err="1">
                <a:ea typeface="+mn-lt"/>
                <a:cs typeface="+mn-lt"/>
              </a:rPr>
              <a:t>kita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tahu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bahwa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kedua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paslon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ini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lebih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sering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beropisisi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dalam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debat</a:t>
            </a:r>
            <a:r>
              <a:rPr lang="en-ID">
                <a:ea typeface="+mn-lt"/>
                <a:cs typeface="+mn-lt"/>
              </a:rPr>
              <a:t>. Kami </a:t>
            </a:r>
            <a:r>
              <a:rPr lang="en-ID" err="1">
                <a:ea typeface="+mn-lt"/>
                <a:cs typeface="+mn-lt"/>
              </a:rPr>
              <a:t>menduga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bahwa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oposisi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antara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paslon</a:t>
            </a:r>
            <a:r>
              <a:rPr lang="en-ID">
                <a:ea typeface="+mn-lt"/>
                <a:cs typeface="+mn-lt"/>
              </a:rPr>
              <a:t> 1 dan 2 </a:t>
            </a:r>
            <a:r>
              <a:rPr lang="en-ID" err="1">
                <a:ea typeface="+mn-lt"/>
                <a:cs typeface="+mn-lt"/>
              </a:rPr>
              <a:t>membuat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banyaknya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sentimen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negatif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terhadap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keduanya</a:t>
            </a:r>
            <a:r>
              <a:rPr lang="en-ID">
                <a:ea typeface="+mn-lt"/>
                <a:cs typeface="+mn-lt"/>
              </a:rPr>
              <a:t>, </a:t>
            </a:r>
            <a:r>
              <a:rPr lang="en-ID" err="1">
                <a:ea typeface="+mn-lt"/>
                <a:cs typeface="+mn-lt"/>
              </a:rPr>
              <a:t>kemungkinan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besar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terjadi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saling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serang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antar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pendukung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keduanya</a:t>
            </a:r>
            <a:r>
              <a:rPr lang="en-ID">
                <a:ea typeface="+mn-lt"/>
                <a:cs typeface="+mn-lt"/>
              </a:rPr>
              <a:t>. Hal </a:t>
            </a:r>
            <a:r>
              <a:rPr lang="en-ID" err="1">
                <a:ea typeface="+mn-lt"/>
                <a:cs typeface="+mn-lt"/>
              </a:rPr>
              <a:t>tersebut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didukung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dengan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fakta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bahwa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paslon</a:t>
            </a:r>
            <a:r>
              <a:rPr lang="en-ID">
                <a:ea typeface="+mn-lt"/>
                <a:cs typeface="+mn-lt"/>
              </a:rPr>
              <a:t> 3 </a:t>
            </a:r>
            <a:r>
              <a:rPr lang="en-ID" err="1">
                <a:ea typeface="+mn-lt"/>
                <a:cs typeface="+mn-lt"/>
              </a:rPr>
              <a:t>tidak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mengalami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lonjakan</a:t>
            </a:r>
            <a:r>
              <a:rPr lang="en-ID">
                <a:ea typeface="+mn-lt"/>
                <a:cs typeface="+mn-lt"/>
              </a:rPr>
              <a:t> sentiment 1 </a:t>
            </a:r>
            <a:r>
              <a:rPr lang="en-ID" err="1">
                <a:ea typeface="+mn-lt"/>
                <a:cs typeface="+mn-lt"/>
              </a:rPr>
              <a:t>hari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pasca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debat</a:t>
            </a:r>
            <a:r>
              <a:rPr lang="en-ID">
                <a:ea typeface="+mn-lt"/>
                <a:cs typeface="+mn-lt"/>
              </a:rPr>
              <a:t>, </a:t>
            </a:r>
            <a:r>
              <a:rPr lang="en-ID" err="1">
                <a:ea typeface="+mn-lt"/>
                <a:cs typeface="+mn-lt"/>
              </a:rPr>
              <a:t>mungkin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karena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kita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tahu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paslon</a:t>
            </a:r>
            <a:r>
              <a:rPr lang="en-ID">
                <a:ea typeface="+mn-lt"/>
                <a:cs typeface="+mn-lt"/>
              </a:rPr>
              <a:t> 3 </a:t>
            </a:r>
            <a:r>
              <a:rPr lang="en-ID" err="1">
                <a:ea typeface="+mn-lt"/>
                <a:cs typeface="+mn-lt"/>
              </a:rPr>
              <a:t>cenderung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bermain</a:t>
            </a:r>
            <a:r>
              <a:rPr lang="en-ID">
                <a:ea typeface="+mn-lt"/>
                <a:cs typeface="+mn-lt"/>
              </a:rPr>
              <a:t> </a:t>
            </a:r>
            <a:r>
              <a:rPr lang="en-ID" err="1">
                <a:ea typeface="+mn-lt"/>
                <a:cs typeface="+mn-lt"/>
              </a:rPr>
              <a:t>aman</a:t>
            </a:r>
            <a:r>
              <a:rPr lang="en-ID">
                <a:ea typeface="+mn-lt"/>
                <a:cs typeface="+mn-lt"/>
              </a:rPr>
              <a:t>.</a:t>
            </a:r>
            <a:endParaRPr lang="en-US"/>
          </a:p>
        </p:txBody>
      </p:sp>
      <p:pic>
        <p:nvPicPr>
          <p:cNvPr id="15" name="Picture 12" descr="Image result for anies muhaimin">
            <a:extLst>
              <a:ext uri="{FF2B5EF4-FFF2-40B4-BE49-F238E27FC236}">
                <a16:creationId xmlns:a16="http://schemas.microsoft.com/office/drawing/2014/main" id="{EC939642-A710-46A7-42FA-12F14F126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08"/>
          <a:stretch/>
        </p:blipFill>
        <p:spPr bwMode="auto">
          <a:xfrm>
            <a:off x="1149201" y="1917439"/>
            <a:ext cx="1487264" cy="109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Image result for prabowo gibran">
            <a:extLst>
              <a:ext uri="{FF2B5EF4-FFF2-40B4-BE49-F238E27FC236}">
                <a16:creationId xmlns:a16="http://schemas.microsoft.com/office/drawing/2014/main" id="{8FE326E1-C2BF-2681-8FA0-31348C8CC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51" y="3387131"/>
            <a:ext cx="1471162" cy="108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99B302-F563-05D2-BFC5-F1C5E561E6B8}"/>
              </a:ext>
            </a:extLst>
          </p:cNvPr>
          <p:cNvSpPr txBox="1"/>
          <p:nvPr/>
        </p:nvSpPr>
        <p:spPr>
          <a:xfrm>
            <a:off x="2795453" y="2132135"/>
            <a:ext cx="19236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D" sz="2400" b="1">
                <a:solidFill>
                  <a:srgbClr val="FF0000"/>
                </a:solidFill>
              </a:rPr>
              <a:t>Cara </a:t>
            </a:r>
            <a:r>
              <a:rPr lang="en-ID" sz="2400" b="1" err="1">
                <a:solidFill>
                  <a:srgbClr val="FF0000"/>
                </a:solidFill>
              </a:rPr>
              <a:t>Kampanye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DCF0FE-28C4-9CB6-9F17-A75D6A90AE47}"/>
              </a:ext>
            </a:extLst>
          </p:cNvPr>
          <p:cNvSpPr txBox="1"/>
          <p:nvPr/>
        </p:nvSpPr>
        <p:spPr>
          <a:xfrm>
            <a:off x="2795453" y="3656135"/>
            <a:ext cx="19236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D" sz="2400" b="1">
                <a:solidFill>
                  <a:srgbClr val="FF0000"/>
                </a:solidFill>
              </a:rPr>
              <a:t>Performa </a:t>
            </a:r>
            <a:r>
              <a:rPr lang="en-ID" sz="2400" b="1" err="1">
                <a:solidFill>
                  <a:srgbClr val="FF0000"/>
                </a:solidFill>
              </a:rPr>
              <a:t>Debat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C1E027-7DEF-67C7-6323-B83FFD808C7C}"/>
              </a:ext>
            </a:extLst>
          </p:cNvPr>
          <p:cNvSpPr txBox="1"/>
          <p:nvPr/>
        </p:nvSpPr>
        <p:spPr>
          <a:xfrm>
            <a:off x="2835933" y="1828663"/>
            <a:ext cx="12910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H+1​ </a:t>
            </a:r>
            <a:r>
              <a:rPr lang="en-US" err="1"/>
              <a:t>debat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B75891-85BD-CEF5-1F70-F67124E43878}"/>
              </a:ext>
            </a:extLst>
          </p:cNvPr>
          <p:cNvSpPr txBox="1"/>
          <p:nvPr/>
        </p:nvSpPr>
        <p:spPr>
          <a:xfrm>
            <a:off x="2829516" y="3350009"/>
            <a:ext cx="1276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H+1​ </a:t>
            </a:r>
            <a:r>
              <a:rPr lang="en-US" err="1"/>
              <a:t>debat</a:t>
            </a:r>
          </a:p>
        </p:txBody>
      </p:sp>
      <p:pic>
        <p:nvPicPr>
          <p:cNvPr id="26" name="Picture 25" descr="A couple of men in suits&#10;&#10;Description automatically generated">
            <a:extLst>
              <a:ext uri="{FF2B5EF4-FFF2-40B4-BE49-F238E27FC236}">
                <a16:creationId xmlns:a16="http://schemas.microsoft.com/office/drawing/2014/main" id="{8AEA9140-541B-5DCB-1042-E1F2BF15A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444" y="4746077"/>
            <a:ext cx="1496445" cy="1124411"/>
          </a:xfrm>
          <a:prstGeom prst="rect">
            <a:avLst/>
          </a:prstGeom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BCEBB85-B20E-67E7-D3BC-9C7E0EC7D647}"/>
              </a:ext>
            </a:extLst>
          </p:cNvPr>
          <p:cNvSpPr txBox="1"/>
          <p:nvPr/>
        </p:nvSpPr>
        <p:spPr>
          <a:xfrm>
            <a:off x="2831069" y="4846640"/>
            <a:ext cx="15498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12 </a:t>
            </a:r>
            <a:r>
              <a:rPr lang="en-US" err="1"/>
              <a:t>Januari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E37CA7-412A-85F5-B4AA-3D16E15BEB14}"/>
              </a:ext>
            </a:extLst>
          </p:cNvPr>
          <p:cNvSpPr txBox="1"/>
          <p:nvPr/>
        </p:nvSpPr>
        <p:spPr>
          <a:xfrm>
            <a:off x="2842793" y="5135736"/>
            <a:ext cx="19236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D" sz="2400" b="1">
                <a:solidFill>
                  <a:srgbClr val="3FD468"/>
                </a:solidFill>
              </a:rPr>
              <a:t>Program </a:t>
            </a:r>
            <a:r>
              <a:rPr lang="en-ID" sz="2400" b="1" err="1">
                <a:solidFill>
                  <a:srgbClr val="3FD468"/>
                </a:solidFill>
              </a:rPr>
              <a:t>Kerja</a:t>
            </a:r>
            <a:endParaRPr lang="en-ID" sz="2400" b="1">
              <a:solidFill>
                <a:srgbClr val="3FD468"/>
              </a:solidFill>
            </a:endParaRP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3425A22-7C94-3E98-27D6-72452EBC8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32" y="1086678"/>
            <a:ext cx="10407594" cy="612211"/>
          </a:xfrm>
        </p:spPr>
        <p:txBody>
          <a:bodyPr>
            <a:normAutofit/>
          </a:bodyPr>
          <a:lstStyle/>
          <a:p>
            <a:r>
              <a:rPr lang="en-US" sz="3600" err="1"/>
              <a:t>Pengaruh</a:t>
            </a:r>
            <a:r>
              <a:rPr lang="en-US" sz="3600"/>
              <a:t> </a:t>
            </a:r>
            <a:r>
              <a:rPr lang="en-US" sz="3600" err="1"/>
              <a:t>Debat</a:t>
            </a:r>
            <a:r>
              <a:rPr lang="en-US" sz="3600"/>
              <a:t> </a:t>
            </a:r>
            <a:r>
              <a:rPr lang="en-US" sz="3600" err="1"/>
              <a:t>Capres</a:t>
            </a:r>
            <a:r>
              <a:rPr lang="en-US" sz="3600"/>
              <a:t> &amp; </a:t>
            </a:r>
            <a:r>
              <a:rPr lang="en-US" sz="3600" err="1"/>
              <a:t>Anomali</a:t>
            </a:r>
            <a:r>
              <a:rPr lang="en-US" sz="3600"/>
              <a:t> pada </a:t>
            </a:r>
            <a:r>
              <a:rPr lang="en-US" sz="3600" err="1"/>
              <a:t>Paslon</a:t>
            </a:r>
            <a:r>
              <a:rPr lang="en-US" sz="3600"/>
              <a:t> 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5C1DD6-BFA2-522B-190C-1B451F5B63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257" y="2004200"/>
            <a:ext cx="816273" cy="7928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FE3ABF-2F69-7E09-A68E-DDCB4FEB05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09" y="4871094"/>
            <a:ext cx="898335" cy="992119"/>
          </a:xfrm>
          <a:prstGeom prst="rect">
            <a:avLst/>
          </a:prstGeom>
        </p:spPr>
      </p:pic>
      <p:pic>
        <p:nvPicPr>
          <p:cNvPr id="18" name="Graphic 17" descr="Smiling face with solid fill">
            <a:extLst>
              <a:ext uri="{FF2B5EF4-FFF2-40B4-BE49-F238E27FC236}">
                <a16:creationId xmlns:a16="http://schemas.microsoft.com/office/drawing/2014/main" id="{F9EF0A80-3030-A951-E67C-360DF43174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91681" y="4949912"/>
            <a:ext cx="554790" cy="543067"/>
          </a:xfrm>
          <a:prstGeom prst="rect">
            <a:avLst/>
          </a:prstGeom>
        </p:spPr>
      </p:pic>
      <p:pic>
        <p:nvPicPr>
          <p:cNvPr id="30" name="Graphic 29" descr="Angry face with solid fill">
            <a:extLst>
              <a:ext uri="{FF2B5EF4-FFF2-40B4-BE49-F238E27FC236}">
                <a16:creationId xmlns:a16="http://schemas.microsoft.com/office/drawing/2014/main" id="{76666DC2-2724-40F0-2E4B-CDA1B72905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18473" y="1983795"/>
            <a:ext cx="588766" cy="577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9A75BE-2FC7-F48E-E37F-DA88437CF7BD}"/>
              </a:ext>
            </a:extLst>
          </p:cNvPr>
          <p:cNvSpPr txBox="1"/>
          <p:nvPr/>
        </p:nvSpPr>
        <p:spPr>
          <a:xfrm>
            <a:off x="5561728" y="2075424"/>
            <a:ext cx="1920143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D" sz="2400" b="1">
                <a:solidFill>
                  <a:srgbClr val="C00000"/>
                </a:solidFill>
                <a:highlight>
                  <a:srgbClr val="FFFFFF"/>
                </a:highlight>
                <a:latin typeface="Arial"/>
                <a:cs typeface="Arial"/>
              </a:rPr>
              <a:t>5.3x </a:t>
            </a:r>
            <a:r>
              <a:rPr lang="en-ID" sz="2400" b="1" err="1">
                <a:solidFill>
                  <a:srgbClr val="C00000"/>
                </a:solidFill>
                <a:highlight>
                  <a:srgbClr val="FFFFFF"/>
                </a:highlight>
                <a:latin typeface="Arial"/>
                <a:cs typeface="Arial"/>
              </a:rPr>
              <a:t>lipat</a:t>
            </a:r>
            <a:endParaRPr lang="en-ID" sz="2400" b="0" i="0" err="1">
              <a:solidFill>
                <a:srgbClr val="C00000"/>
              </a:solidFill>
              <a:effectLst/>
              <a:highlight>
                <a:srgbClr val="FFFFFF"/>
              </a:highlight>
              <a:latin typeface="Arial"/>
              <a:cs typeface="Arial"/>
            </a:endParaRPr>
          </a:p>
          <a:p>
            <a:r>
              <a:rPr lang="en-ID" err="1">
                <a:highlight>
                  <a:srgbClr val="FFFFFF"/>
                </a:highlight>
                <a:latin typeface="Arial"/>
                <a:cs typeface="Arial"/>
              </a:rPr>
              <a:t>dari</a:t>
            </a:r>
            <a:r>
              <a:rPr lang="en-ID">
                <a:highlight>
                  <a:srgbClr val="FFFFFF"/>
                </a:highlight>
                <a:latin typeface="Arial"/>
                <a:cs typeface="Arial"/>
              </a:rPr>
              <a:t> </a:t>
            </a:r>
            <a:r>
              <a:rPr lang="en-ID" err="1">
                <a:highlight>
                  <a:srgbClr val="FFFFFF"/>
                </a:highlight>
                <a:latin typeface="Arial"/>
                <a:cs typeface="Arial"/>
              </a:rPr>
              <a:t>pra-debat</a:t>
            </a:r>
            <a:endParaRPr lang="en-ID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CB3C5-1F27-2C22-DE28-D141AEDD470B}"/>
              </a:ext>
            </a:extLst>
          </p:cNvPr>
          <p:cNvSpPr txBox="1"/>
          <p:nvPr/>
        </p:nvSpPr>
        <p:spPr>
          <a:xfrm>
            <a:off x="5471902" y="3540862"/>
            <a:ext cx="1992714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D" sz="2400" b="1">
                <a:solidFill>
                  <a:srgbClr val="C00000"/>
                </a:solidFill>
                <a:highlight>
                  <a:srgbClr val="FFFFFF"/>
                </a:highlight>
                <a:latin typeface="Arial"/>
                <a:cs typeface="Arial"/>
              </a:rPr>
              <a:t>3.4x </a:t>
            </a:r>
            <a:r>
              <a:rPr lang="en-ID" sz="2400" b="1" err="1">
                <a:solidFill>
                  <a:srgbClr val="C00000"/>
                </a:solidFill>
                <a:highlight>
                  <a:srgbClr val="FFFFFF"/>
                </a:highlight>
                <a:latin typeface="Arial"/>
                <a:cs typeface="Arial"/>
              </a:rPr>
              <a:t>lipat</a:t>
            </a:r>
            <a:endParaRPr lang="en-ID" sz="2400" b="0" i="0" err="1">
              <a:solidFill>
                <a:srgbClr val="C00000"/>
              </a:solidFill>
              <a:effectLst/>
              <a:highlight>
                <a:srgbClr val="FFFFFF"/>
              </a:highlight>
              <a:latin typeface="Arial"/>
              <a:cs typeface="Arial"/>
            </a:endParaRPr>
          </a:p>
          <a:p>
            <a:r>
              <a:rPr lang="en-ID" err="1">
                <a:highlight>
                  <a:srgbClr val="FFFFFF"/>
                </a:highlight>
                <a:latin typeface="Arial"/>
                <a:cs typeface="Arial"/>
              </a:rPr>
              <a:t>dari</a:t>
            </a:r>
            <a:r>
              <a:rPr lang="en-ID">
                <a:highlight>
                  <a:srgbClr val="FFFFFF"/>
                </a:highlight>
                <a:latin typeface="Arial"/>
                <a:cs typeface="Arial"/>
              </a:rPr>
              <a:t> </a:t>
            </a:r>
            <a:r>
              <a:rPr lang="en-ID" err="1">
                <a:highlight>
                  <a:srgbClr val="FFFFFF"/>
                </a:highlight>
                <a:latin typeface="Arial"/>
                <a:cs typeface="Arial"/>
              </a:rPr>
              <a:t>pra-debat</a:t>
            </a:r>
            <a:endParaRPr lang="en-ID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BEE97C-63CB-3E66-CD09-65164B48DBCC}"/>
              </a:ext>
            </a:extLst>
          </p:cNvPr>
          <p:cNvSpPr txBox="1"/>
          <p:nvPr/>
        </p:nvSpPr>
        <p:spPr>
          <a:xfrm>
            <a:off x="5438071" y="4868964"/>
            <a:ext cx="1977001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D" sz="2400" b="1">
                <a:solidFill>
                  <a:srgbClr val="3FD468"/>
                </a:solidFill>
                <a:highlight>
                  <a:srgbClr val="FFFFFF"/>
                </a:highlight>
                <a:latin typeface="Arial"/>
                <a:cs typeface="Arial"/>
              </a:rPr>
              <a:t>2.1x </a:t>
            </a:r>
            <a:r>
              <a:rPr lang="en-ID" sz="2400" b="1" err="1">
                <a:solidFill>
                  <a:srgbClr val="3FD468"/>
                </a:solidFill>
                <a:highlight>
                  <a:srgbClr val="FFFFFF"/>
                </a:highlight>
                <a:latin typeface="Arial"/>
                <a:cs typeface="Arial"/>
              </a:rPr>
              <a:t>lipat</a:t>
            </a:r>
            <a:endParaRPr lang="en-ID" sz="2400" b="0" i="0" err="1">
              <a:solidFill>
                <a:srgbClr val="3FD468"/>
              </a:solidFill>
              <a:effectLst/>
              <a:highlight>
                <a:srgbClr val="FFFFFF"/>
              </a:highlight>
              <a:latin typeface="Arial"/>
              <a:cs typeface="Arial"/>
            </a:endParaRPr>
          </a:p>
          <a:p>
            <a:r>
              <a:rPr lang="en-ID" err="1"/>
              <a:t>dari</a:t>
            </a:r>
            <a:r>
              <a:rPr lang="en-ID"/>
              <a:t> rata-rata sentiment </a:t>
            </a:r>
            <a:r>
              <a:rPr lang="en-ID" err="1"/>
              <a:t>positif</a:t>
            </a:r>
            <a:endParaRPr lang="en-ID"/>
          </a:p>
        </p:txBody>
      </p:sp>
      <p:sp>
        <p:nvSpPr>
          <p:cNvPr id="19" name="Title 12">
            <a:extLst>
              <a:ext uri="{FF2B5EF4-FFF2-40B4-BE49-F238E27FC236}">
                <a16:creationId xmlns:a16="http://schemas.microsoft.com/office/drawing/2014/main" id="{E7148E79-08A5-CB3E-51EE-29DB252116CD}"/>
              </a:ext>
            </a:extLst>
          </p:cNvPr>
          <p:cNvSpPr txBox="1">
            <a:spLocks/>
          </p:cNvSpPr>
          <p:nvPr/>
        </p:nvSpPr>
        <p:spPr>
          <a:xfrm>
            <a:off x="9345801" y="100901"/>
            <a:ext cx="1328506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16/17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3884944-8B50-2ECE-573A-23B6C4C2B5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2240" y="3275322"/>
            <a:ext cx="3054527" cy="1263845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F0B846E-83B8-4880-5E50-43F456B184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24768" y="4792704"/>
            <a:ext cx="3782882" cy="1267819"/>
          </a:xfrm>
          <a:prstGeom prst="rect">
            <a:avLst/>
          </a:prstGeom>
        </p:spPr>
      </p:pic>
      <p:pic>
        <p:nvPicPr>
          <p:cNvPr id="24" name="Picture 23" descr="A red arrow pointing up&#10;&#10;Description automatically generated">
            <a:extLst>
              <a:ext uri="{FF2B5EF4-FFF2-40B4-BE49-F238E27FC236}">
                <a16:creationId xmlns:a16="http://schemas.microsoft.com/office/drawing/2014/main" id="{8D47CAA7-230F-921C-D116-00FD82B59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49" y="3434413"/>
            <a:ext cx="816273" cy="792827"/>
          </a:xfrm>
          <a:prstGeom prst="rect">
            <a:avLst/>
          </a:prstGeom>
        </p:spPr>
      </p:pic>
      <p:pic>
        <p:nvPicPr>
          <p:cNvPr id="27" name="Graphic 26" descr="Angry face with solid fill">
            <a:extLst>
              <a:ext uri="{FF2B5EF4-FFF2-40B4-BE49-F238E27FC236}">
                <a16:creationId xmlns:a16="http://schemas.microsoft.com/office/drawing/2014/main" id="{0D2F865E-8447-25DC-B4D6-FE46DCF417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36411" y="3414009"/>
            <a:ext cx="588766" cy="577043"/>
          </a:xfrm>
          <a:prstGeom prst="rect">
            <a:avLst/>
          </a:prstGeom>
        </p:spPr>
      </p:pic>
      <p:pic>
        <p:nvPicPr>
          <p:cNvPr id="34" name="Picture 33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D1FB1E68-F84D-4C16-D49E-5AA5207451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9AEC171-D87D-ADC9-3ADA-89B6AADA4B3A}"/>
              </a:ext>
            </a:extLst>
          </p:cNvPr>
          <p:cNvSpPr txBox="1"/>
          <p:nvPr/>
        </p:nvSpPr>
        <p:spPr>
          <a:xfrm>
            <a:off x="12189862" y="1832642"/>
            <a:ext cx="45256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>
                <a:solidFill>
                  <a:srgbClr val="B11116"/>
                </a:solidFill>
              </a:rPr>
              <a:t>Saran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800" err="1"/>
              <a:t>Evaluasi</a:t>
            </a:r>
            <a:r>
              <a:rPr lang="en-ID" sz="1800"/>
              <a:t> dan </a:t>
            </a:r>
            <a:r>
              <a:rPr lang="en-ID" sz="1800" err="1"/>
              <a:t>Pembaharuan</a:t>
            </a:r>
            <a:r>
              <a:rPr lang="en-ID" sz="1800"/>
              <a:t> strategi </a:t>
            </a:r>
            <a:r>
              <a:rPr lang="en-ID" sz="1800" err="1"/>
              <a:t>kampanye</a:t>
            </a:r>
            <a:endParaRPr lang="en-ID" sz="180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D" sz="1800" err="1"/>
              <a:t>Pengadaan</a:t>
            </a:r>
            <a:r>
              <a:rPr lang="en-ID" sz="1800"/>
              <a:t> </a:t>
            </a:r>
            <a:r>
              <a:rPr lang="en-ID" sz="1800" err="1"/>
              <a:t>tim</a:t>
            </a:r>
            <a:r>
              <a:rPr lang="en-ID" sz="1800"/>
              <a:t> </a:t>
            </a:r>
            <a:r>
              <a:rPr lang="en-ID" sz="1800" err="1"/>
              <a:t>respon</a:t>
            </a:r>
            <a:r>
              <a:rPr lang="en-ID" sz="1800"/>
              <a:t> </a:t>
            </a:r>
            <a:r>
              <a:rPr lang="en-ID" sz="1800" err="1"/>
              <a:t>cepat</a:t>
            </a:r>
            <a:r>
              <a:rPr lang="en-ID" sz="1800"/>
              <a:t> di media </a:t>
            </a:r>
            <a:r>
              <a:rPr lang="en-ID" sz="1800" err="1"/>
              <a:t>sosial</a:t>
            </a:r>
            <a:r>
              <a:rPr lang="en-ID" sz="1800"/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2239D8-8DDF-828E-2958-DA21BCF0B0C6}"/>
              </a:ext>
            </a:extLst>
          </p:cNvPr>
          <p:cNvSpPr txBox="1"/>
          <p:nvPr/>
        </p:nvSpPr>
        <p:spPr>
          <a:xfrm>
            <a:off x="12054704" y="3354981"/>
            <a:ext cx="3269378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ID">
                <a:solidFill>
                  <a:srgbClr val="C00000"/>
                </a:solidFill>
              </a:rPr>
              <a:t>Saran</a:t>
            </a:r>
            <a:endParaRPr lang="en-ID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1600" err="1"/>
              <a:t>Persiapan</a:t>
            </a:r>
            <a:r>
              <a:rPr lang="en-ID" sz="1600"/>
              <a:t> </a:t>
            </a:r>
            <a:r>
              <a:rPr lang="en-ID" sz="1600" err="1"/>
              <a:t>debat</a:t>
            </a:r>
            <a:r>
              <a:rPr lang="en-ID" sz="1600"/>
              <a:t> </a:t>
            </a:r>
            <a:r>
              <a:rPr lang="en-ID" sz="1600" err="1"/>
              <a:t>dengan</a:t>
            </a:r>
            <a:r>
              <a:rPr lang="en-ID" sz="1600"/>
              <a:t> </a:t>
            </a:r>
            <a:r>
              <a:rPr lang="en-ID" sz="1600" err="1"/>
              <a:t>argumen</a:t>
            </a:r>
            <a:r>
              <a:rPr lang="en-ID" sz="1600"/>
              <a:t> dan data yang </a:t>
            </a:r>
            <a:r>
              <a:rPr lang="en-ID" sz="1600" err="1"/>
              <a:t>kuat</a:t>
            </a:r>
            <a:endParaRPr lang="en-ID" sz="160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D" sz="1600" err="1"/>
              <a:t>Peningkatan</a:t>
            </a:r>
            <a:r>
              <a:rPr lang="en-ID" sz="1600"/>
              <a:t> </a:t>
            </a:r>
            <a:r>
              <a:rPr lang="en-ID" sz="1600" err="1"/>
              <a:t>transparansi</a:t>
            </a:r>
            <a:r>
              <a:rPr lang="en-ID" sz="1600"/>
              <a:t> </a:t>
            </a:r>
            <a:r>
              <a:rPr lang="en-ID" sz="1600" err="1"/>
              <a:t>dengan</a:t>
            </a:r>
            <a:r>
              <a:rPr lang="en-ID" sz="1600"/>
              <a:t> </a:t>
            </a:r>
            <a:r>
              <a:rPr lang="en-ID" sz="1600" err="1"/>
              <a:t>menyediakan</a:t>
            </a:r>
            <a:r>
              <a:rPr lang="en-ID" sz="1600"/>
              <a:t> platform dialog dua </a:t>
            </a:r>
            <a:r>
              <a:rPr lang="en-ID" sz="1600" err="1"/>
              <a:t>arah</a:t>
            </a:r>
            <a:endParaRPr lang="en-ID" sz="16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23ECA1-5937-2426-35A1-0AE847A5A666}"/>
              </a:ext>
            </a:extLst>
          </p:cNvPr>
          <p:cNvSpPr txBox="1"/>
          <p:nvPr/>
        </p:nvSpPr>
        <p:spPr>
          <a:xfrm>
            <a:off x="12603193" y="5055080"/>
            <a:ext cx="2743200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ID">
                <a:solidFill>
                  <a:srgbClr val="C00000"/>
                </a:solidFill>
                <a:cs typeface="Arial"/>
              </a:rPr>
              <a:t>Saran</a:t>
            </a:r>
            <a:r>
              <a:rPr lang="en-US">
                <a:cs typeface="Arial"/>
              </a:rPr>
              <a:t>​</a:t>
            </a:r>
            <a:endParaRPr lang="en-US"/>
          </a:p>
          <a:p>
            <a:pPr marL="285750" indent="-285750" algn="just">
              <a:buFont typeface="Arial,Sans-Serif"/>
              <a:buChar char="•"/>
            </a:pPr>
            <a:r>
              <a:rPr lang="en-ID" sz="1600" err="1">
                <a:cs typeface="Arial"/>
              </a:rPr>
              <a:t>Penambahan</a:t>
            </a:r>
            <a:r>
              <a:rPr lang="en-ID" sz="1600">
                <a:cs typeface="Arial"/>
              </a:rPr>
              <a:t> </a:t>
            </a:r>
            <a:r>
              <a:rPr lang="en-ID" sz="1600" err="1">
                <a:cs typeface="Arial"/>
              </a:rPr>
              <a:t>variasi</a:t>
            </a:r>
            <a:r>
              <a:rPr lang="en-ID" sz="1600">
                <a:cs typeface="Arial"/>
              </a:rPr>
              <a:t> </a:t>
            </a:r>
            <a:r>
              <a:rPr lang="en-ID" sz="1600" err="1">
                <a:cs typeface="Arial"/>
              </a:rPr>
              <a:t>topik</a:t>
            </a:r>
            <a:r>
              <a:rPr lang="en-ID" sz="1600">
                <a:cs typeface="Arial"/>
              </a:rPr>
              <a:t> </a:t>
            </a:r>
            <a:r>
              <a:rPr lang="en-ID" sz="1600" err="1">
                <a:cs typeface="Arial"/>
              </a:rPr>
              <a:t>kampanye</a:t>
            </a:r>
            <a:r>
              <a:rPr lang="en-ID" sz="1600">
                <a:cs typeface="Arial"/>
              </a:rPr>
              <a:t> yang </a:t>
            </a:r>
            <a:r>
              <a:rPr lang="en-ID" sz="1600" err="1">
                <a:cs typeface="Arial"/>
              </a:rPr>
              <a:t>lebih</a:t>
            </a:r>
            <a:r>
              <a:rPr lang="en-ID" sz="1600">
                <a:cs typeface="Arial"/>
              </a:rPr>
              <a:t> </a:t>
            </a:r>
            <a:r>
              <a:rPr lang="en-ID" sz="1600" err="1">
                <a:cs typeface="Arial"/>
              </a:rPr>
              <a:t>menarik</a:t>
            </a:r>
            <a:r>
              <a:rPr lang="en-ID" sz="1600">
                <a:cs typeface="Arial"/>
              </a:rPr>
              <a:t> </a:t>
            </a:r>
            <a:r>
              <a:rPr lang="en-ID" sz="1600" err="1">
                <a:cs typeface="Arial"/>
              </a:rPr>
              <a:t>interaksi</a:t>
            </a:r>
            <a:r>
              <a:rPr lang="en-ID" sz="1600">
                <a:cs typeface="Arial"/>
              </a:rPr>
              <a:t> dan </a:t>
            </a:r>
            <a:r>
              <a:rPr lang="en-ID" sz="1600" err="1">
                <a:cs typeface="Arial"/>
              </a:rPr>
              <a:t>keberpihakan</a:t>
            </a:r>
            <a:r>
              <a:rPr lang="en-ID" sz="1600">
                <a:cs typeface="Arial"/>
              </a:rPr>
              <a:t> </a:t>
            </a:r>
            <a:r>
              <a:rPr lang="en-ID" sz="1600" err="1">
                <a:cs typeface="Arial"/>
              </a:rPr>
              <a:t>masyarakat</a:t>
            </a:r>
            <a:r>
              <a:rPr lang="en-ID" sz="1600">
                <a:cs typeface="Arial"/>
              </a:rPr>
              <a:t>​</a:t>
            </a:r>
          </a:p>
        </p:txBody>
      </p:sp>
      <p:pic>
        <p:nvPicPr>
          <p:cNvPr id="39" name="Picture 38" descr="A screenshot of a phone&#10;&#10;Description automatically generated">
            <a:extLst>
              <a:ext uri="{FF2B5EF4-FFF2-40B4-BE49-F238E27FC236}">
                <a16:creationId xmlns:a16="http://schemas.microsoft.com/office/drawing/2014/main" id="{139D69D6-D289-C64E-92F4-2549F9AA914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43000" y="1911166"/>
            <a:ext cx="3978360" cy="11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46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834455-F0B6-126B-1F7B-AC2317E78DD1}"/>
              </a:ext>
            </a:extLst>
          </p:cNvPr>
          <p:cNvSpPr txBox="1"/>
          <p:nvPr/>
        </p:nvSpPr>
        <p:spPr>
          <a:xfrm>
            <a:off x="12502857" y="1052696"/>
            <a:ext cx="4525685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ID" err="1">
                <a:solidFill>
                  <a:schemeClr val="bg1"/>
                </a:solidFill>
              </a:rPr>
              <a:t>Terjadi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lonjakan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sentimen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negatif</a:t>
            </a:r>
            <a:r>
              <a:rPr lang="en-ID">
                <a:solidFill>
                  <a:schemeClr val="bg1"/>
                </a:solidFill>
              </a:rPr>
              <a:t> pada </a:t>
            </a:r>
            <a:r>
              <a:rPr lang="en-ID" err="1">
                <a:solidFill>
                  <a:schemeClr val="bg1"/>
                </a:solidFill>
              </a:rPr>
              <a:t>Paslon</a:t>
            </a:r>
            <a:r>
              <a:rPr lang="en-ID">
                <a:solidFill>
                  <a:schemeClr val="bg1"/>
                </a:solidFill>
              </a:rPr>
              <a:t> 1 dan 2 </a:t>
            </a:r>
            <a:r>
              <a:rPr lang="en-ID" err="1">
                <a:solidFill>
                  <a:schemeClr val="bg1"/>
                </a:solidFill>
              </a:rPr>
              <a:t>satu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hari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pasca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debat</a:t>
            </a:r>
            <a:r>
              <a:rPr lang="en-ID">
                <a:solidFill>
                  <a:schemeClr val="bg1"/>
                </a:solidFill>
              </a:rPr>
              <a:t> ke-3. </a:t>
            </a:r>
            <a:r>
              <a:rPr lang="en-ID" err="1">
                <a:solidFill>
                  <a:schemeClr val="bg1"/>
                </a:solidFill>
              </a:rPr>
              <a:t>Seusai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debat</a:t>
            </a:r>
            <a:r>
              <a:rPr lang="en-ID">
                <a:solidFill>
                  <a:schemeClr val="bg1"/>
                </a:solidFill>
              </a:rPr>
              <a:t>, </a:t>
            </a:r>
            <a:r>
              <a:rPr lang="en-ID" err="1">
                <a:solidFill>
                  <a:schemeClr val="bg1"/>
                </a:solidFill>
              </a:rPr>
              <a:t>Paslon</a:t>
            </a:r>
            <a:r>
              <a:rPr lang="en-ID">
                <a:solidFill>
                  <a:schemeClr val="bg1"/>
                </a:solidFill>
              </a:rPr>
              <a:t> 1 </a:t>
            </a:r>
            <a:r>
              <a:rPr lang="en-ID" err="1">
                <a:solidFill>
                  <a:schemeClr val="bg1"/>
                </a:solidFill>
              </a:rPr>
              <a:t>memperoleh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banyak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sentimen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negatif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terkait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cara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kampanye</a:t>
            </a:r>
            <a:r>
              <a:rPr lang="en-ID">
                <a:solidFill>
                  <a:schemeClr val="bg1"/>
                </a:solidFill>
              </a:rPr>
              <a:t> yang </a:t>
            </a:r>
            <a:r>
              <a:rPr lang="en-ID" err="1">
                <a:solidFill>
                  <a:schemeClr val="bg1"/>
                </a:solidFill>
              </a:rPr>
              <a:t>dilakukan</a:t>
            </a:r>
            <a:r>
              <a:rPr lang="en-ID">
                <a:solidFill>
                  <a:schemeClr val="bg1"/>
                </a:solidFill>
              </a:rPr>
              <a:t>. </a:t>
            </a:r>
            <a:r>
              <a:rPr lang="en-ID" err="1">
                <a:solidFill>
                  <a:schemeClr val="bg1"/>
                </a:solidFill>
              </a:rPr>
              <a:t>Sedangkan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Paslon</a:t>
            </a:r>
            <a:r>
              <a:rPr lang="en-ID">
                <a:solidFill>
                  <a:schemeClr val="bg1"/>
                </a:solidFill>
              </a:rPr>
              <a:t> 2 </a:t>
            </a:r>
            <a:r>
              <a:rPr lang="en-ID" err="1">
                <a:solidFill>
                  <a:schemeClr val="bg1"/>
                </a:solidFill>
              </a:rPr>
              <a:t>menuai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banyak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sentimen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negatif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terkait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performa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debat</a:t>
            </a:r>
            <a:r>
              <a:rPr lang="en-ID">
                <a:solidFill>
                  <a:schemeClr val="bg1"/>
                </a:solidFill>
              </a:rPr>
              <a:t>. </a:t>
            </a:r>
            <a:r>
              <a:rPr lang="en-ID" err="1">
                <a:solidFill>
                  <a:schemeClr val="bg1"/>
                </a:solidFill>
              </a:rPr>
              <a:t>Sentimen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terhadap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Paslon</a:t>
            </a:r>
            <a:r>
              <a:rPr lang="en-ID">
                <a:solidFill>
                  <a:schemeClr val="bg1"/>
                </a:solidFill>
              </a:rPr>
              <a:t> 3 </a:t>
            </a:r>
            <a:r>
              <a:rPr lang="en-ID" err="1">
                <a:solidFill>
                  <a:schemeClr val="bg1"/>
                </a:solidFill>
              </a:rPr>
              <a:t>tidak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terdampak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signifikan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seusai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debat</a:t>
            </a:r>
            <a:r>
              <a:rPr lang="en-ID">
                <a:solidFill>
                  <a:schemeClr val="bg1"/>
                </a:solidFill>
              </a:rPr>
              <a:t>.</a:t>
            </a:r>
            <a:endParaRPr lang="en-US">
              <a:solidFill>
                <a:schemeClr val="bg1"/>
              </a:solidFill>
            </a:endParaRPr>
          </a:p>
          <a:p>
            <a:pPr algn="just"/>
            <a:endParaRPr lang="en-ID">
              <a:solidFill>
                <a:schemeClr val="bg1"/>
              </a:solidFill>
            </a:endParaRPr>
          </a:p>
          <a:p>
            <a:pPr algn="just"/>
            <a:r>
              <a:rPr lang="en-ID" err="1">
                <a:solidFill>
                  <a:schemeClr val="bg1"/>
                </a:solidFill>
              </a:rPr>
              <a:t>Paslon</a:t>
            </a:r>
            <a:r>
              <a:rPr lang="en-ID">
                <a:solidFill>
                  <a:schemeClr val="bg1"/>
                </a:solidFill>
              </a:rPr>
              <a:t> 3 </a:t>
            </a:r>
            <a:r>
              <a:rPr lang="en-ID" err="1">
                <a:solidFill>
                  <a:schemeClr val="bg1"/>
                </a:solidFill>
              </a:rPr>
              <a:t>mengalami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kenaikan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sentimen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positif</a:t>
            </a:r>
            <a:r>
              <a:rPr lang="en-ID">
                <a:solidFill>
                  <a:schemeClr val="bg1"/>
                </a:solidFill>
              </a:rPr>
              <a:t> pada </a:t>
            </a:r>
            <a:r>
              <a:rPr lang="en-ID" err="1">
                <a:solidFill>
                  <a:schemeClr val="bg1"/>
                </a:solidFill>
              </a:rPr>
              <a:t>tanggal</a:t>
            </a:r>
            <a:r>
              <a:rPr lang="en-ID">
                <a:solidFill>
                  <a:schemeClr val="bg1"/>
                </a:solidFill>
              </a:rPr>
              <a:t> 12 </a:t>
            </a:r>
            <a:r>
              <a:rPr lang="en-ID" err="1">
                <a:solidFill>
                  <a:schemeClr val="bg1"/>
                </a:solidFill>
              </a:rPr>
              <a:t>Januari</a:t>
            </a:r>
            <a:r>
              <a:rPr lang="en-ID">
                <a:solidFill>
                  <a:schemeClr val="bg1"/>
                </a:solidFill>
              </a:rPr>
              <a:t> 2024, 5 </a:t>
            </a:r>
            <a:r>
              <a:rPr lang="en-ID" err="1">
                <a:solidFill>
                  <a:schemeClr val="bg1"/>
                </a:solidFill>
              </a:rPr>
              <a:t>hari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seusai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debat</a:t>
            </a:r>
            <a:r>
              <a:rPr lang="en-ID">
                <a:solidFill>
                  <a:schemeClr val="bg1"/>
                </a:solidFill>
              </a:rPr>
              <a:t> ke-3. Hal </a:t>
            </a:r>
            <a:r>
              <a:rPr lang="en-ID" err="1">
                <a:solidFill>
                  <a:schemeClr val="bg1"/>
                </a:solidFill>
              </a:rPr>
              <a:t>serupa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terjadi</a:t>
            </a:r>
            <a:r>
              <a:rPr lang="en-ID">
                <a:solidFill>
                  <a:schemeClr val="bg1"/>
                </a:solidFill>
              </a:rPr>
              <a:t> pada </a:t>
            </a:r>
            <a:r>
              <a:rPr lang="en-ID" err="1">
                <a:solidFill>
                  <a:schemeClr val="bg1"/>
                </a:solidFill>
              </a:rPr>
              <a:t>Paslon</a:t>
            </a:r>
            <a:r>
              <a:rPr lang="en-ID">
                <a:solidFill>
                  <a:schemeClr val="bg1"/>
                </a:solidFill>
              </a:rPr>
              <a:t> 2 di </a:t>
            </a:r>
            <a:r>
              <a:rPr lang="en-ID" err="1">
                <a:solidFill>
                  <a:schemeClr val="bg1"/>
                </a:solidFill>
              </a:rPr>
              <a:t>tanggal</a:t>
            </a:r>
            <a:r>
              <a:rPr lang="en-ID">
                <a:solidFill>
                  <a:schemeClr val="bg1"/>
                </a:solidFill>
              </a:rPr>
              <a:t> yang </a:t>
            </a:r>
            <a:r>
              <a:rPr lang="en-ID" err="1">
                <a:solidFill>
                  <a:schemeClr val="bg1"/>
                </a:solidFill>
              </a:rPr>
              <a:t>sama</a:t>
            </a:r>
            <a:r>
              <a:rPr lang="en-ID">
                <a:solidFill>
                  <a:schemeClr val="bg1"/>
                </a:solidFill>
              </a:rPr>
              <a:t>. Pada </a:t>
            </a:r>
            <a:r>
              <a:rPr lang="en-ID" err="1">
                <a:solidFill>
                  <a:schemeClr val="bg1"/>
                </a:solidFill>
              </a:rPr>
              <a:t>tanggal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tersebut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tidak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terjadi</a:t>
            </a:r>
            <a:r>
              <a:rPr lang="en-ID">
                <a:solidFill>
                  <a:schemeClr val="bg1"/>
                </a:solidFill>
              </a:rPr>
              <a:t> event </a:t>
            </a:r>
            <a:r>
              <a:rPr lang="en-ID" err="1">
                <a:solidFill>
                  <a:schemeClr val="bg1"/>
                </a:solidFill>
              </a:rPr>
              <a:t>politik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ataupun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berita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apapun</a:t>
            </a:r>
            <a:r>
              <a:rPr lang="en-ID">
                <a:solidFill>
                  <a:schemeClr val="bg1"/>
                </a:solidFill>
              </a:rPr>
              <a:t> yang </a:t>
            </a:r>
            <a:r>
              <a:rPr lang="en-ID" err="1">
                <a:solidFill>
                  <a:schemeClr val="bg1"/>
                </a:solidFill>
              </a:rPr>
              <a:t>berpotensi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memicu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lonjakan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tersebut</a:t>
            </a:r>
            <a:r>
              <a:rPr lang="en-ID">
                <a:solidFill>
                  <a:schemeClr val="bg1"/>
                </a:solidFill>
              </a:rPr>
              <a:t>. Jika </a:t>
            </a:r>
            <a:r>
              <a:rPr lang="en-ID" err="1">
                <a:solidFill>
                  <a:schemeClr val="bg1"/>
                </a:solidFill>
              </a:rPr>
              <a:t>dibandingkan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dengan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Paslon</a:t>
            </a:r>
            <a:r>
              <a:rPr lang="en-ID">
                <a:solidFill>
                  <a:schemeClr val="bg1"/>
                </a:solidFill>
              </a:rPr>
              <a:t> 1 &amp; 2, </a:t>
            </a:r>
            <a:r>
              <a:rPr lang="en-ID" err="1">
                <a:solidFill>
                  <a:schemeClr val="bg1"/>
                </a:solidFill>
              </a:rPr>
              <a:t>hal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ini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menunjukan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kurangnya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respon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publik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terhadap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performa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maupun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pernyataan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paslon</a:t>
            </a:r>
            <a:r>
              <a:rPr lang="en-ID">
                <a:solidFill>
                  <a:schemeClr val="bg1"/>
                </a:solidFill>
              </a:rPr>
              <a:t> 03 </a:t>
            </a:r>
            <a:r>
              <a:rPr lang="en-ID" err="1">
                <a:solidFill>
                  <a:schemeClr val="bg1"/>
                </a:solidFill>
              </a:rPr>
              <a:t>selama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debat</a:t>
            </a:r>
            <a:r>
              <a:rPr lang="en-ID">
                <a:solidFill>
                  <a:schemeClr val="bg1"/>
                </a:solidFill>
              </a:rPr>
              <a:t> </a:t>
            </a:r>
            <a:r>
              <a:rPr lang="en-ID" err="1">
                <a:solidFill>
                  <a:schemeClr val="bg1"/>
                </a:solidFill>
              </a:rPr>
              <a:t>berlangsung</a:t>
            </a:r>
            <a:r>
              <a:rPr lang="en-ID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83425A22-7C94-3E98-27D6-72452EBC8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32" y="1086678"/>
            <a:ext cx="10407594" cy="612211"/>
          </a:xfrm>
        </p:spPr>
        <p:txBody>
          <a:bodyPr>
            <a:normAutofit/>
          </a:bodyPr>
          <a:lstStyle/>
          <a:p>
            <a:r>
              <a:rPr lang="en-US" sz="3600"/>
              <a:t>Saran </a:t>
            </a:r>
            <a:r>
              <a:rPr lang="en-US" sz="3600" err="1"/>
              <a:t>Pengembangan</a:t>
            </a:r>
            <a:endParaRPr lang="en-US" sz="360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D43B339-AD94-C67C-00A6-C36FB0C5A3CF}"/>
              </a:ext>
            </a:extLst>
          </p:cNvPr>
          <p:cNvSpPr txBox="1">
            <a:spLocks/>
          </p:cNvSpPr>
          <p:nvPr/>
        </p:nvSpPr>
        <p:spPr>
          <a:xfrm>
            <a:off x="947331" y="2760094"/>
            <a:ext cx="3203884" cy="869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/>
              <a:t>Live Dashboard</a:t>
            </a:r>
            <a:endParaRPr lang="en-US"/>
          </a:p>
          <a:p>
            <a:pPr algn="r"/>
            <a:r>
              <a:rPr lang="en-US" sz="2000">
                <a:solidFill>
                  <a:srgbClr val="C00000"/>
                </a:solidFill>
              </a:rPr>
              <a:t>Real-time Analysis</a:t>
            </a:r>
            <a:endParaRPr lang="en-US"/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CEC6DB3C-74EF-0E38-F115-6633C5497184}"/>
              </a:ext>
            </a:extLst>
          </p:cNvPr>
          <p:cNvSpPr txBox="1">
            <a:spLocks/>
          </p:cNvSpPr>
          <p:nvPr/>
        </p:nvSpPr>
        <p:spPr>
          <a:xfrm>
            <a:off x="9345801" y="100901"/>
            <a:ext cx="1328506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17/17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AC58FE-4F2D-DDCE-4968-983BD05F93CE}"/>
              </a:ext>
            </a:extLst>
          </p:cNvPr>
          <p:cNvGrpSpPr/>
          <p:nvPr/>
        </p:nvGrpSpPr>
        <p:grpSpPr>
          <a:xfrm>
            <a:off x="1586728" y="5416824"/>
            <a:ext cx="9025541" cy="1144811"/>
            <a:chOff x="394032" y="1763693"/>
            <a:chExt cx="9025541" cy="114481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95E6073-963A-8D65-825F-45BFB295C331}"/>
                </a:ext>
              </a:extLst>
            </p:cNvPr>
            <p:cNvSpPr txBox="1"/>
            <p:nvPr/>
          </p:nvSpPr>
          <p:spPr>
            <a:xfrm>
              <a:off x="2105166" y="1763693"/>
              <a:ext cx="786201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>
                  <a:solidFill>
                    <a:srgbClr val="A65F08"/>
                  </a:solidFill>
                </a:rPr>
                <a:t>P</a:t>
              </a:r>
              <a:r>
                <a:rPr lang="en-ID" sz="1600" err="1">
                  <a:solidFill>
                    <a:srgbClr val="A65F08"/>
                  </a:solidFill>
                </a:rPr>
                <a:t>ositif</a:t>
              </a:r>
              <a:endParaRPr lang="en-ID" sz="1600">
                <a:solidFill>
                  <a:srgbClr val="A65F08"/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4CBD9E8-F10B-BA06-6A07-0939E3778EC2}"/>
                </a:ext>
              </a:extLst>
            </p:cNvPr>
            <p:cNvGrpSpPr/>
            <p:nvPr/>
          </p:nvGrpSpPr>
          <p:grpSpPr>
            <a:xfrm>
              <a:off x="394032" y="1932970"/>
              <a:ext cx="9025541" cy="975534"/>
              <a:chOff x="394032" y="1932970"/>
              <a:chExt cx="9025541" cy="975534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0E92260-800C-6914-690E-3ACA7E4F0FF5}"/>
                  </a:ext>
                </a:extLst>
              </p:cNvPr>
              <p:cNvSpPr txBox="1"/>
              <p:nvPr/>
            </p:nvSpPr>
            <p:spPr>
              <a:xfrm>
                <a:off x="394032" y="2173133"/>
                <a:ext cx="9025541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/>
                  <a:t>Program </a:t>
                </a:r>
                <a:r>
                  <a:rPr lang="en-US" err="1"/>
                  <a:t>kerja</a:t>
                </a:r>
                <a:r>
                  <a:rPr lang="en-US"/>
                  <a:t> </a:t>
                </a:r>
                <a:r>
                  <a:rPr lang="en-US" err="1"/>
                  <a:t>Anies</a:t>
                </a:r>
                <a:r>
                  <a:rPr lang="en-US"/>
                  <a:t> sangat </a:t>
                </a:r>
                <a:r>
                  <a:rPr lang="en-US" err="1"/>
                  <a:t>inovatif</a:t>
                </a:r>
                <a:r>
                  <a:rPr lang="en-US"/>
                  <a:t>, </a:t>
                </a:r>
                <a:r>
                  <a:rPr lang="en-US" err="1"/>
                  <a:t>namun</a:t>
                </a:r>
                <a:r>
                  <a:rPr lang="en-US"/>
                  <a:t> </a:t>
                </a:r>
                <a:r>
                  <a:rPr lang="en-US" err="1"/>
                  <a:t>cara</a:t>
                </a:r>
                <a:r>
                  <a:rPr lang="en-US"/>
                  <a:t> </a:t>
                </a:r>
                <a:r>
                  <a:rPr lang="en-US" err="1"/>
                  <a:t>penyampaiannya</a:t>
                </a:r>
                <a:r>
                  <a:rPr lang="en-US"/>
                  <a:t> </a:t>
                </a:r>
                <a:r>
                  <a:rPr lang="en-US" err="1"/>
                  <a:t>terlalu</a:t>
                </a:r>
                <a:r>
                  <a:rPr lang="en-US"/>
                  <a:t> </a:t>
                </a:r>
                <a:r>
                  <a:rPr lang="en-US" err="1"/>
                  <a:t>berbelat-belit</a:t>
                </a:r>
                <a:endParaRPr lang="en-ID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CC9A10B-1A21-95B7-8579-FE09FAE55154}"/>
                  </a:ext>
                </a:extLst>
              </p:cNvPr>
              <p:cNvSpPr/>
              <p:nvPr/>
            </p:nvSpPr>
            <p:spPr>
              <a:xfrm>
                <a:off x="454167" y="2173133"/>
                <a:ext cx="1399685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98C63E3-E246-1984-05CC-AD91CFC8088D}"/>
                  </a:ext>
                </a:extLst>
              </p:cNvPr>
              <p:cNvSpPr/>
              <p:nvPr/>
            </p:nvSpPr>
            <p:spPr>
              <a:xfrm>
                <a:off x="4696315" y="2173133"/>
                <a:ext cx="2260252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D0876DB-06D7-EA0C-6578-28D82EEE24E9}"/>
                  </a:ext>
                </a:extLst>
              </p:cNvPr>
              <p:cNvSpPr/>
              <p:nvPr/>
            </p:nvSpPr>
            <p:spPr>
              <a:xfrm>
                <a:off x="3156559" y="2154000"/>
                <a:ext cx="779744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7296AC-D57E-D92A-0067-E3408AC16B1E}"/>
                  </a:ext>
                </a:extLst>
              </p:cNvPr>
              <p:cNvSpPr/>
              <p:nvPr/>
            </p:nvSpPr>
            <p:spPr>
              <a:xfrm>
                <a:off x="7635241" y="2157628"/>
                <a:ext cx="1399684" cy="384837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cxnSp>
            <p:nvCxnSpPr>
              <p:cNvPr id="55" name="Connector: Curved 54">
                <a:extLst>
                  <a:ext uri="{FF2B5EF4-FFF2-40B4-BE49-F238E27FC236}">
                    <a16:creationId xmlns:a16="http://schemas.microsoft.com/office/drawing/2014/main" id="{01F52B36-CAED-C1C5-9566-BD160369C8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4009" y="1932970"/>
                <a:ext cx="951157" cy="221030"/>
              </a:xfrm>
              <a:prstGeom prst="curvedConnector3">
                <a:avLst>
                  <a:gd name="adj1" fmla="val 51531"/>
                </a:avLst>
              </a:prstGeom>
              <a:ln>
                <a:solidFill>
                  <a:srgbClr val="3FD468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or: Curved 56">
                <a:extLst>
                  <a:ext uri="{FF2B5EF4-FFF2-40B4-BE49-F238E27FC236}">
                    <a16:creationId xmlns:a16="http://schemas.microsoft.com/office/drawing/2014/main" id="{5706E7FF-8D25-A559-5D20-31A155893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1367" y="1932970"/>
                <a:ext cx="655064" cy="221030"/>
              </a:xfrm>
              <a:prstGeom prst="curvedConnector2">
                <a:avLst/>
              </a:prstGeom>
              <a:ln>
                <a:solidFill>
                  <a:srgbClr val="3FD468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or: Curved 58">
                <a:extLst>
                  <a:ext uri="{FF2B5EF4-FFF2-40B4-BE49-F238E27FC236}">
                    <a16:creationId xmlns:a16="http://schemas.microsoft.com/office/drawing/2014/main" id="{E4FC1B50-974C-F36A-1F1A-93DF93AC82D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201075" y="2167831"/>
                <a:ext cx="196762" cy="946030"/>
              </a:xfrm>
              <a:prstGeom prst="curvedConnector2">
                <a:avLst/>
              </a:prstGeom>
              <a:ln>
                <a:solidFill>
                  <a:srgbClr val="3FD468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FB147F2-4371-9A76-72BF-EF2457551DD4}"/>
                  </a:ext>
                </a:extLst>
              </p:cNvPr>
              <p:cNvSpPr txBox="1"/>
              <p:nvPr/>
            </p:nvSpPr>
            <p:spPr>
              <a:xfrm>
                <a:off x="6772471" y="2569950"/>
                <a:ext cx="916977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600" err="1">
                    <a:solidFill>
                      <a:srgbClr val="A65F08"/>
                    </a:solidFill>
                  </a:rPr>
                  <a:t>Negatif</a:t>
                </a:r>
                <a:endParaRPr lang="en-ID" sz="1600">
                  <a:solidFill>
                    <a:srgbClr val="A65F08"/>
                  </a:solidFill>
                </a:endParaRPr>
              </a:p>
            </p:txBody>
          </p:sp>
          <p:cxnSp>
            <p:nvCxnSpPr>
              <p:cNvPr id="63" name="Connector: Curved 62">
                <a:extLst>
                  <a:ext uri="{FF2B5EF4-FFF2-40B4-BE49-F238E27FC236}">
                    <a16:creationId xmlns:a16="http://schemas.microsoft.com/office/drawing/2014/main" id="{F06B5FC7-80D0-F6CE-D655-0D3CB05AE2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9448" y="2542465"/>
                <a:ext cx="645635" cy="196762"/>
              </a:xfrm>
              <a:prstGeom prst="curvedConnector2">
                <a:avLst/>
              </a:prstGeom>
              <a:ln>
                <a:solidFill>
                  <a:srgbClr val="3FD468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58607836-D361-D4A1-4B4A-509C3E0BC190}"/>
              </a:ext>
            </a:extLst>
          </p:cNvPr>
          <p:cNvSpPr txBox="1"/>
          <p:nvPr/>
        </p:nvSpPr>
        <p:spPr>
          <a:xfrm>
            <a:off x="3033423" y="5039433"/>
            <a:ext cx="61375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D" b="1" err="1"/>
              <a:t>Pemodelan</a:t>
            </a:r>
            <a:r>
              <a:rPr lang="en-ID" b="1"/>
              <a:t> Aspect-Based Sentiment Analysis (ABSA)</a:t>
            </a:r>
          </a:p>
        </p:txBody>
      </p:sp>
      <p:pic>
        <p:nvPicPr>
          <p:cNvPr id="69" name="Picture 68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126B477B-9F12-F88D-D32C-DF3413790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86" y="-1667924"/>
            <a:ext cx="7818120" cy="439769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2CAC9088-44FF-E9B1-CCFF-B4D024AF7764}"/>
              </a:ext>
            </a:extLst>
          </p:cNvPr>
          <p:cNvSpPr txBox="1"/>
          <p:nvPr/>
        </p:nvSpPr>
        <p:spPr>
          <a:xfrm>
            <a:off x="945823" y="3628468"/>
            <a:ext cx="32107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>
                <a:ea typeface="+mn-lt"/>
                <a:cs typeface="+mn-lt"/>
                <a:hlinkClick r:id="rId6"/>
              </a:rPr>
              <a:t>Dashboard ABSA </a:t>
            </a:r>
            <a:r>
              <a:rPr lang="en-US" err="1">
                <a:ea typeface="+mn-lt"/>
                <a:cs typeface="+mn-lt"/>
                <a:hlinkClick r:id="rId6"/>
              </a:rPr>
              <a:t>Pilpres</a:t>
            </a:r>
            <a:r>
              <a:rPr lang="en-US">
                <a:ea typeface="+mn-lt"/>
                <a:cs typeface="+mn-lt"/>
                <a:hlinkClick r:id="rId6"/>
              </a:rPr>
              <a:t> 2024</a:t>
            </a:r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43D07C1-20C1-1B68-A883-35775AD288DF}"/>
              </a:ext>
            </a:extLst>
          </p:cNvPr>
          <p:cNvSpPr txBox="1"/>
          <p:nvPr/>
        </p:nvSpPr>
        <p:spPr>
          <a:xfrm>
            <a:off x="-3640707" y="198018"/>
            <a:ext cx="3490517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ID"/>
              <a:t>Kami juga </a:t>
            </a:r>
            <a:r>
              <a:rPr lang="en-ID" err="1"/>
              <a:t>menyarankan</a:t>
            </a:r>
            <a:r>
              <a:rPr lang="en-ID"/>
              <a:t> </a:t>
            </a:r>
            <a:r>
              <a:rPr lang="en-ID" err="1"/>
              <a:t>implementasi</a:t>
            </a:r>
            <a:r>
              <a:rPr lang="en-ID"/>
              <a:t> </a:t>
            </a:r>
            <a:r>
              <a:rPr lang="en-ID" err="1"/>
              <a:t>metode</a:t>
            </a:r>
            <a:r>
              <a:rPr lang="en-ID"/>
              <a:t> </a:t>
            </a:r>
            <a:r>
              <a:rPr lang="en-ID" err="1"/>
              <a:t>ini</a:t>
            </a:r>
            <a:r>
              <a:rPr lang="en-ID"/>
              <a:t> </a:t>
            </a:r>
            <a:r>
              <a:rPr lang="en-ID" err="1"/>
              <a:t>dalam</a:t>
            </a:r>
            <a:r>
              <a:rPr lang="en-ID"/>
              <a:t> live dashboard </a:t>
            </a:r>
            <a:r>
              <a:rPr lang="en-ID" err="1"/>
              <a:t>untuk</a:t>
            </a:r>
            <a:r>
              <a:rPr lang="en-ID"/>
              <a:t> real time analysis. </a:t>
            </a:r>
            <a:r>
              <a:rPr lang="en-ID" err="1"/>
              <a:t>Dengan</a:t>
            </a:r>
            <a:r>
              <a:rPr lang="en-ID"/>
              <a:t> </a:t>
            </a:r>
            <a:r>
              <a:rPr lang="en-ID" err="1"/>
              <a:t>ini</a:t>
            </a:r>
            <a:r>
              <a:rPr lang="en-ID"/>
              <a:t>, </a:t>
            </a:r>
            <a:r>
              <a:rPr lang="en-ID" err="1"/>
              <a:t>kandidat</a:t>
            </a:r>
            <a:r>
              <a:rPr lang="en-ID"/>
              <a:t> </a:t>
            </a:r>
            <a:r>
              <a:rPr lang="en-ID" err="1"/>
              <a:t>dapat</a:t>
            </a:r>
            <a:r>
              <a:rPr lang="en-ID"/>
              <a:t> </a:t>
            </a:r>
            <a:r>
              <a:rPr lang="en-ID" err="1"/>
              <a:t>secara</a:t>
            </a:r>
            <a:r>
              <a:rPr lang="en-ID"/>
              <a:t> </a:t>
            </a:r>
            <a:r>
              <a:rPr lang="en-ID" err="1"/>
              <a:t>cepat</a:t>
            </a:r>
            <a:r>
              <a:rPr lang="en-ID"/>
              <a:t> </a:t>
            </a:r>
            <a:r>
              <a:rPr lang="en-ID" err="1"/>
              <a:t>mengetahui</a:t>
            </a:r>
            <a:r>
              <a:rPr lang="en-ID"/>
              <a:t> </a:t>
            </a:r>
            <a:r>
              <a:rPr lang="en-ID" err="1"/>
              <a:t>respon</a:t>
            </a:r>
            <a:r>
              <a:rPr lang="en-ID"/>
              <a:t> </a:t>
            </a:r>
            <a:r>
              <a:rPr lang="en-ID" err="1"/>
              <a:t>masyarakat</a:t>
            </a:r>
            <a:r>
              <a:rPr lang="en-ID"/>
              <a:t> </a:t>
            </a:r>
            <a:r>
              <a:rPr lang="en-ID" err="1"/>
              <a:t>terhadap</a:t>
            </a:r>
            <a:r>
              <a:rPr lang="en-ID"/>
              <a:t> </a:t>
            </a:r>
            <a:r>
              <a:rPr lang="en-ID" err="1"/>
              <a:t>suatu</a:t>
            </a:r>
            <a:r>
              <a:rPr lang="en-ID"/>
              <a:t> event </a:t>
            </a:r>
            <a:r>
              <a:rPr lang="en-ID" err="1"/>
              <a:t>politik</a:t>
            </a:r>
            <a:r>
              <a:rPr lang="en-ID"/>
              <a:t> dan </a:t>
            </a:r>
            <a:r>
              <a:rPr lang="en-ID" err="1"/>
              <a:t>dapat</a:t>
            </a:r>
            <a:r>
              <a:rPr lang="en-ID"/>
              <a:t> </a:t>
            </a:r>
            <a:r>
              <a:rPr lang="en-ID" err="1"/>
              <a:t>menentukan</a:t>
            </a:r>
            <a:r>
              <a:rPr lang="en-ID"/>
              <a:t> </a:t>
            </a:r>
            <a:r>
              <a:rPr lang="en-ID" err="1"/>
              <a:t>sikap</a:t>
            </a:r>
            <a:r>
              <a:rPr lang="en-ID"/>
              <a:t> </a:t>
            </a:r>
            <a:r>
              <a:rPr lang="en-ID" err="1"/>
              <a:t>kedepannya</a:t>
            </a:r>
            <a:r>
              <a:rPr lang="en-ID"/>
              <a:t>.</a:t>
            </a:r>
          </a:p>
          <a:p>
            <a:pPr algn="just"/>
            <a:endParaRPr lang="en-ID"/>
          </a:p>
          <a:p>
            <a:pPr algn="just"/>
            <a:r>
              <a:rPr lang="en-ID"/>
              <a:t>Kami juga </a:t>
            </a:r>
            <a:r>
              <a:rPr lang="en-ID" err="1"/>
              <a:t>melihat</a:t>
            </a:r>
            <a:r>
              <a:rPr lang="en-ID"/>
              <a:t> </a:t>
            </a:r>
            <a:r>
              <a:rPr lang="en-ID" err="1"/>
              <a:t>potensi</a:t>
            </a:r>
            <a:r>
              <a:rPr lang="en-ID"/>
              <a:t> </a:t>
            </a:r>
            <a:r>
              <a:rPr lang="en-ID" err="1"/>
              <a:t>pengembangan</a:t>
            </a:r>
            <a:r>
              <a:rPr lang="en-ID"/>
              <a:t> model ABSA </a:t>
            </a:r>
            <a:r>
              <a:rPr lang="en-ID" err="1"/>
              <a:t>dengan</a:t>
            </a:r>
            <a:r>
              <a:rPr lang="en-ID"/>
              <a:t> </a:t>
            </a:r>
            <a:r>
              <a:rPr lang="en-ID" err="1"/>
              <a:t>satu</a:t>
            </a:r>
            <a:r>
              <a:rPr lang="en-ID"/>
              <a:t> model neural network yang </a:t>
            </a:r>
            <a:r>
              <a:rPr lang="en-ID" err="1"/>
              <a:t>memungkinkan</a:t>
            </a:r>
            <a:r>
              <a:rPr lang="en-ID"/>
              <a:t> ABSA </a:t>
            </a:r>
            <a:r>
              <a:rPr lang="en-ID" err="1"/>
              <a:t>untuk</a:t>
            </a:r>
            <a:r>
              <a:rPr lang="en-ID"/>
              <a:t> </a:t>
            </a:r>
            <a:r>
              <a:rPr lang="en-ID" err="1"/>
              <a:t>menghasilkan</a:t>
            </a:r>
            <a:r>
              <a:rPr lang="en-ID"/>
              <a:t> 2 </a:t>
            </a:r>
            <a:r>
              <a:rPr lang="en-ID" err="1"/>
              <a:t>atau</a:t>
            </a:r>
            <a:r>
              <a:rPr lang="en-ID"/>
              <a:t> </a:t>
            </a:r>
            <a:r>
              <a:rPr lang="en-ID" err="1"/>
              <a:t>lebih</a:t>
            </a:r>
            <a:r>
              <a:rPr lang="en-ID"/>
              <a:t> </a:t>
            </a:r>
            <a:r>
              <a:rPr lang="en-ID" err="1"/>
              <a:t>hasil</a:t>
            </a:r>
            <a:r>
              <a:rPr lang="en-ID"/>
              <a:t> </a:t>
            </a:r>
            <a:r>
              <a:rPr lang="en-ID" err="1"/>
              <a:t>topik</a:t>
            </a:r>
            <a:r>
              <a:rPr lang="en-ID"/>
              <a:t> dan </a:t>
            </a:r>
            <a:r>
              <a:rPr lang="en-ID" err="1"/>
              <a:t>sentimen</a:t>
            </a:r>
            <a:r>
              <a:rPr lang="en-ID"/>
              <a:t> pada 1 kalimat.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6DBE59-BD35-CA47-0D6C-605778D830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044" y="1639546"/>
            <a:ext cx="6445279" cy="339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66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dotted sphere&#10;&#10;Description automatically generated">
            <a:extLst>
              <a:ext uri="{FF2B5EF4-FFF2-40B4-BE49-F238E27FC236}">
                <a16:creationId xmlns:a16="http://schemas.microsoft.com/office/drawing/2014/main" id="{7EBDA123-A5D2-08FC-E5DF-8287AB22A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-182880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AEF1F-0DD6-E845-D156-8984AA407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93047"/>
            <a:ext cx="9144000" cy="1186830"/>
          </a:xfrm>
        </p:spPr>
        <p:txBody>
          <a:bodyPr>
            <a:noAutofit/>
          </a:bodyPr>
          <a:lstStyle/>
          <a:p>
            <a:r>
              <a:rPr lang="en-ID" sz="4800" b="1">
                <a:solidFill>
                  <a:srgbClr val="000000"/>
                </a:solidFill>
              </a:rPr>
              <a:t>TERIMA KASIH</a:t>
            </a:r>
            <a:endParaRPr lang="en-ID" sz="4800">
              <a:solidFill>
                <a:srgbClr val="000000"/>
              </a:solidFill>
            </a:endParaRPr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9" name="Picture 8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3DBFCC16-FAB4-F82E-7586-D48E9326F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-1128681"/>
            <a:ext cx="3032760" cy="303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7BFEFEE4-A86F-0BCB-EB09-D921E1176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32" y="1086678"/>
            <a:ext cx="10407594" cy="612211"/>
          </a:xfrm>
        </p:spPr>
        <p:txBody>
          <a:bodyPr>
            <a:normAutofit/>
          </a:bodyPr>
          <a:lstStyle/>
          <a:p>
            <a:r>
              <a:rPr lang="en-US" sz="3600"/>
              <a:t>X: Modern Days Political Battlefield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CA5066-2142-25E3-E815-449CA5BC7618}"/>
              </a:ext>
            </a:extLst>
          </p:cNvPr>
          <p:cNvSpPr txBox="1"/>
          <p:nvPr/>
        </p:nvSpPr>
        <p:spPr>
          <a:xfrm>
            <a:off x="3550920" y="6353444"/>
            <a:ext cx="853222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800">
                <a:ea typeface="+mn-lt"/>
                <a:cs typeface="+mn-lt"/>
              </a:rPr>
              <a:t>https://nasional.kompas.com/read/2024/03/20/09250191/penelitian-pvri-pemilu-2024-banyak-kecurangan-dan-berpotensi-picu-konflik https://www.antaranews.com/foto/3823323/penetapan-nomor-urut-pasangan-capres-dan-cawapres-pemilu-2024</a:t>
            </a:r>
            <a:endParaRPr lang="en-US" sz="80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ED0223B-4302-9228-F9AB-4D4F09ACA761}"/>
              </a:ext>
            </a:extLst>
          </p:cNvPr>
          <p:cNvSpPr txBox="1">
            <a:spLocks/>
          </p:cNvSpPr>
          <p:nvPr/>
        </p:nvSpPr>
        <p:spPr>
          <a:xfrm>
            <a:off x="9543723" y="100901"/>
            <a:ext cx="1130584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1/17</a:t>
            </a:r>
          </a:p>
        </p:txBody>
      </p:sp>
      <p:pic>
        <p:nvPicPr>
          <p:cNvPr id="3074" name="Picture 2" descr="Round up - Hari ke-21 kampanye Pilpres 2024 - ANTARA News">
            <a:extLst>
              <a:ext uri="{FF2B5EF4-FFF2-40B4-BE49-F238E27FC236}">
                <a16:creationId xmlns:a16="http://schemas.microsoft.com/office/drawing/2014/main" id="{94636798-9034-8C9A-C77C-DD81BE623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39" y="1885383"/>
            <a:ext cx="3703320" cy="2468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group of people standing around a sign&#10;&#10;Description automatically generated">
            <a:extLst>
              <a:ext uri="{FF2B5EF4-FFF2-40B4-BE49-F238E27FC236}">
                <a16:creationId xmlns:a16="http://schemas.microsoft.com/office/drawing/2014/main" id="{D73980A5-0C14-D853-1521-E4C05334A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2454" y="2775468"/>
            <a:ext cx="3757027" cy="24708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15FC31-8413-6906-4C5C-2CC90613E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9591" y="1880769"/>
            <a:ext cx="5642688" cy="827090"/>
          </a:xfrm>
          <a:prstGeom prst="rect">
            <a:avLst/>
          </a:prstGeom>
        </p:spPr>
      </p:pic>
      <p:pic>
        <p:nvPicPr>
          <p:cNvPr id="23" name="Picture 2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35CA024-3CA3-5B5D-585C-175C7C006D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5876" y="2592830"/>
            <a:ext cx="3238417" cy="1585647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A close up of a text&#10;&#10;Description automatically generated">
            <a:extLst>
              <a:ext uri="{FF2B5EF4-FFF2-40B4-BE49-F238E27FC236}">
                <a16:creationId xmlns:a16="http://schemas.microsoft.com/office/drawing/2014/main" id="{2BEBDADC-8088-5886-D837-02A3B5CD85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8096" y="5463494"/>
            <a:ext cx="4148667" cy="563489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CAB8F0C3-5606-0A58-EB50-98A6F517C0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0830" y="4171874"/>
            <a:ext cx="4112533" cy="1417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6678EE-17B5-9F8F-CBA7-705FC81F690F}"/>
              </a:ext>
            </a:extLst>
          </p:cNvPr>
          <p:cNvSpPr txBox="1"/>
          <p:nvPr/>
        </p:nvSpPr>
        <p:spPr>
          <a:xfrm>
            <a:off x="-2817893" y="1230988"/>
            <a:ext cx="2665613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Pilpres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adalah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momen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krusial</a:t>
            </a:r>
            <a:r>
              <a:rPr lang="en-US">
                <a:ea typeface="+mn-lt"/>
                <a:cs typeface="+mn-lt"/>
              </a:rPr>
              <a:t> yang </a:t>
            </a:r>
            <a:r>
              <a:rPr lang="en-US" err="1">
                <a:ea typeface="+mn-lt"/>
                <a:cs typeface="+mn-lt"/>
              </a:rPr>
              <a:t>mencerminkan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dinamika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politik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serta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aspirasi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masyarakat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terhadap</a:t>
            </a:r>
            <a:r>
              <a:rPr lang="en-US">
                <a:ea typeface="+mn-lt"/>
                <a:cs typeface="+mn-lt"/>
              </a:rPr>
              <a:t> proses </a:t>
            </a:r>
            <a:r>
              <a:rPr lang="en-US" err="1">
                <a:ea typeface="+mn-lt"/>
                <a:cs typeface="+mn-lt"/>
              </a:rPr>
              <a:t>demokrasi</a:t>
            </a:r>
            <a:r>
              <a:rPr lang="en-US">
                <a:ea typeface="+mn-lt"/>
                <a:cs typeface="+mn-lt"/>
              </a:rPr>
              <a:t>. </a:t>
            </a:r>
            <a:r>
              <a:rPr lang="en-US" err="1">
                <a:ea typeface="+mn-lt"/>
                <a:cs typeface="+mn-lt"/>
              </a:rPr>
              <a:t>Dinamika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tersebut</a:t>
            </a:r>
            <a:r>
              <a:rPr lang="en-US">
                <a:ea typeface="+mn-lt"/>
                <a:cs typeface="+mn-lt"/>
              </a:rPr>
              <a:t> kini </a:t>
            </a:r>
            <a:r>
              <a:rPr lang="en-US" err="1">
                <a:ea typeface="+mn-lt"/>
                <a:cs typeface="+mn-lt"/>
              </a:rPr>
              <a:t>tidak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hanya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terjadi</a:t>
            </a:r>
            <a:r>
              <a:rPr lang="en-US">
                <a:ea typeface="+mn-lt"/>
                <a:cs typeface="+mn-lt"/>
              </a:rPr>
              <a:t> di dunia </a:t>
            </a:r>
            <a:r>
              <a:rPr lang="en-US" err="1">
                <a:ea typeface="+mn-lt"/>
                <a:cs typeface="+mn-lt"/>
              </a:rPr>
              <a:t>nyata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namun</a:t>
            </a:r>
            <a:r>
              <a:rPr lang="en-US">
                <a:ea typeface="+mn-lt"/>
                <a:cs typeface="+mn-lt"/>
              </a:rPr>
              <a:t> juga di dunia maya. </a:t>
            </a:r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F7F905-F1BB-EB92-6B85-8988CECD078D}"/>
              </a:ext>
            </a:extLst>
          </p:cNvPr>
          <p:cNvSpPr/>
          <p:nvPr/>
        </p:nvSpPr>
        <p:spPr>
          <a:xfrm>
            <a:off x="11607025" y="1076117"/>
            <a:ext cx="397565" cy="397565"/>
          </a:xfrm>
          <a:prstGeom prst="ellipse">
            <a:avLst/>
          </a:prstGeom>
          <a:solidFill>
            <a:srgbClr val="C52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840"/>
    </mc:Choice>
    <mc:Fallback xmlns="">
      <p:transition advTm="2884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834455-F0B6-126B-1F7B-AC2317E78DD1}"/>
              </a:ext>
            </a:extLst>
          </p:cNvPr>
          <p:cNvSpPr txBox="1"/>
          <p:nvPr/>
        </p:nvSpPr>
        <p:spPr>
          <a:xfrm>
            <a:off x="12428815" y="1814252"/>
            <a:ext cx="7588289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ID" err="1">
                <a:solidFill>
                  <a:srgbClr val="000000"/>
                </a:solidFill>
              </a:rPr>
              <a:t>Terjadi</a:t>
            </a:r>
            <a:r>
              <a:rPr lang="en-ID">
                <a:solidFill>
                  <a:srgbClr val="000000"/>
                </a:solidFill>
              </a:rPr>
              <a:t> </a:t>
            </a:r>
            <a:r>
              <a:rPr lang="en-ID" err="1">
                <a:solidFill>
                  <a:srgbClr val="FF0000"/>
                </a:solidFill>
              </a:rPr>
              <a:t>lonjakan</a:t>
            </a:r>
            <a:r>
              <a:rPr lang="en-ID">
                <a:solidFill>
                  <a:srgbClr val="FF0000"/>
                </a:solidFill>
              </a:rPr>
              <a:t> </a:t>
            </a:r>
            <a:r>
              <a:rPr lang="en-ID" err="1">
                <a:solidFill>
                  <a:srgbClr val="FF0000"/>
                </a:solidFill>
              </a:rPr>
              <a:t>sentimen</a:t>
            </a:r>
            <a:r>
              <a:rPr lang="en-ID">
                <a:solidFill>
                  <a:srgbClr val="FF0000"/>
                </a:solidFill>
              </a:rPr>
              <a:t> </a:t>
            </a:r>
            <a:r>
              <a:rPr lang="en-ID" err="1">
                <a:solidFill>
                  <a:srgbClr val="FF0000"/>
                </a:solidFill>
              </a:rPr>
              <a:t>negatif</a:t>
            </a:r>
            <a:r>
              <a:rPr lang="en-ID">
                <a:solidFill>
                  <a:srgbClr val="FF0000"/>
                </a:solidFill>
              </a:rPr>
              <a:t> </a:t>
            </a:r>
            <a:r>
              <a:rPr lang="en-ID"/>
              <a:t>pada </a:t>
            </a:r>
            <a:r>
              <a:rPr lang="en-ID" err="1"/>
              <a:t>Paslon</a:t>
            </a:r>
            <a:r>
              <a:rPr lang="en-ID"/>
              <a:t> 1 dan 2 </a:t>
            </a:r>
            <a:r>
              <a:rPr lang="en-ID" err="1"/>
              <a:t>satu</a:t>
            </a:r>
            <a:r>
              <a:rPr lang="en-ID"/>
              <a:t> </a:t>
            </a:r>
            <a:r>
              <a:rPr lang="en-ID" err="1"/>
              <a:t>hari</a:t>
            </a:r>
            <a:r>
              <a:rPr lang="en-ID"/>
              <a:t> </a:t>
            </a:r>
            <a:r>
              <a:rPr lang="en-ID" err="1"/>
              <a:t>pasca</a:t>
            </a:r>
            <a:r>
              <a:rPr lang="en-ID"/>
              <a:t> </a:t>
            </a:r>
            <a:r>
              <a:rPr lang="en-ID" err="1"/>
              <a:t>debat</a:t>
            </a:r>
            <a:r>
              <a:rPr lang="en-ID"/>
              <a:t> ke-3. </a:t>
            </a:r>
            <a:r>
              <a:rPr lang="en-ID" err="1"/>
              <a:t>Seusai</a:t>
            </a:r>
            <a:r>
              <a:rPr lang="en-ID"/>
              <a:t> </a:t>
            </a:r>
            <a:r>
              <a:rPr lang="en-ID" err="1"/>
              <a:t>debat</a:t>
            </a:r>
            <a:r>
              <a:rPr lang="en-ID"/>
              <a:t>, </a:t>
            </a:r>
            <a:r>
              <a:rPr lang="en-ID" err="1"/>
              <a:t>Paslon</a:t>
            </a:r>
            <a:r>
              <a:rPr lang="en-ID"/>
              <a:t> 1 </a:t>
            </a:r>
            <a:r>
              <a:rPr lang="en-ID" err="1"/>
              <a:t>memperoleh</a:t>
            </a:r>
            <a:r>
              <a:rPr lang="en-ID"/>
              <a:t> </a:t>
            </a:r>
            <a:r>
              <a:rPr lang="en-ID" err="1"/>
              <a:t>banyak</a:t>
            </a:r>
            <a:r>
              <a:rPr lang="en-ID"/>
              <a:t> </a:t>
            </a:r>
            <a:r>
              <a:rPr lang="en-ID" err="1"/>
              <a:t>sentimen</a:t>
            </a:r>
            <a:r>
              <a:rPr lang="en-ID"/>
              <a:t> </a:t>
            </a:r>
            <a:r>
              <a:rPr lang="en-ID" err="1"/>
              <a:t>negatif</a:t>
            </a:r>
            <a:r>
              <a:rPr lang="en-ID"/>
              <a:t> </a:t>
            </a:r>
            <a:r>
              <a:rPr lang="en-ID" err="1"/>
              <a:t>terkait</a:t>
            </a:r>
            <a:r>
              <a:rPr lang="en-ID"/>
              <a:t> </a:t>
            </a:r>
            <a:r>
              <a:rPr lang="en-ID" err="1">
                <a:solidFill>
                  <a:srgbClr val="FF0000"/>
                </a:solidFill>
              </a:rPr>
              <a:t>cara</a:t>
            </a:r>
            <a:r>
              <a:rPr lang="en-ID">
                <a:solidFill>
                  <a:srgbClr val="FF0000"/>
                </a:solidFill>
              </a:rPr>
              <a:t> </a:t>
            </a:r>
            <a:r>
              <a:rPr lang="en-ID" err="1">
                <a:solidFill>
                  <a:srgbClr val="FF0000"/>
                </a:solidFill>
              </a:rPr>
              <a:t>kampanye</a:t>
            </a:r>
            <a:r>
              <a:rPr lang="en-ID">
                <a:solidFill>
                  <a:srgbClr val="FF0000"/>
                </a:solidFill>
              </a:rPr>
              <a:t> </a:t>
            </a:r>
            <a:r>
              <a:rPr lang="en-ID"/>
              <a:t>yang </a:t>
            </a:r>
            <a:r>
              <a:rPr lang="en-ID" err="1"/>
              <a:t>dilakukan</a:t>
            </a:r>
            <a:r>
              <a:rPr lang="en-ID"/>
              <a:t>. </a:t>
            </a:r>
            <a:r>
              <a:rPr lang="en-ID" err="1"/>
              <a:t>Sedangkan</a:t>
            </a:r>
            <a:r>
              <a:rPr lang="en-ID"/>
              <a:t> </a:t>
            </a:r>
            <a:r>
              <a:rPr lang="en-ID" err="1"/>
              <a:t>Paslon</a:t>
            </a:r>
            <a:r>
              <a:rPr lang="en-ID"/>
              <a:t> 2 </a:t>
            </a:r>
            <a:r>
              <a:rPr lang="en-ID" err="1"/>
              <a:t>menuai</a:t>
            </a:r>
            <a:r>
              <a:rPr lang="en-ID"/>
              <a:t> </a:t>
            </a:r>
            <a:r>
              <a:rPr lang="en-ID" err="1"/>
              <a:t>banyak</a:t>
            </a:r>
            <a:r>
              <a:rPr lang="en-ID"/>
              <a:t> </a:t>
            </a:r>
            <a:r>
              <a:rPr lang="en-ID" err="1"/>
              <a:t>sentimen</a:t>
            </a:r>
            <a:r>
              <a:rPr lang="en-ID"/>
              <a:t> </a:t>
            </a:r>
            <a:r>
              <a:rPr lang="en-ID" err="1"/>
              <a:t>negatif</a:t>
            </a:r>
            <a:r>
              <a:rPr lang="en-ID"/>
              <a:t> </a:t>
            </a:r>
            <a:r>
              <a:rPr lang="en-ID" err="1"/>
              <a:t>terkait</a:t>
            </a:r>
            <a:r>
              <a:rPr lang="en-ID"/>
              <a:t> </a:t>
            </a:r>
            <a:r>
              <a:rPr lang="en-ID" err="1">
                <a:solidFill>
                  <a:srgbClr val="FF0000"/>
                </a:solidFill>
              </a:rPr>
              <a:t>performa</a:t>
            </a:r>
            <a:r>
              <a:rPr lang="en-ID">
                <a:solidFill>
                  <a:srgbClr val="FF0000"/>
                </a:solidFill>
              </a:rPr>
              <a:t> </a:t>
            </a:r>
            <a:r>
              <a:rPr lang="en-ID" err="1">
                <a:solidFill>
                  <a:srgbClr val="FF0000"/>
                </a:solidFill>
              </a:rPr>
              <a:t>debat</a:t>
            </a:r>
            <a:r>
              <a:rPr lang="en-ID"/>
              <a:t>. </a:t>
            </a:r>
            <a:r>
              <a:rPr lang="en-ID" err="1"/>
              <a:t>Sentimen</a:t>
            </a:r>
            <a:r>
              <a:rPr lang="en-ID"/>
              <a:t> </a:t>
            </a:r>
            <a:r>
              <a:rPr lang="en-ID" err="1"/>
              <a:t>terhadap</a:t>
            </a:r>
            <a:r>
              <a:rPr lang="en-ID"/>
              <a:t> </a:t>
            </a:r>
            <a:r>
              <a:rPr lang="en-ID" err="1"/>
              <a:t>Paslon</a:t>
            </a:r>
            <a:r>
              <a:rPr lang="en-ID"/>
              <a:t> 3 </a:t>
            </a:r>
            <a:r>
              <a:rPr lang="en-ID" err="1"/>
              <a:t>tidak</a:t>
            </a:r>
            <a:r>
              <a:rPr lang="en-ID"/>
              <a:t> </a:t>
            </a:r>
            <a:r>
              <a:rPr lang="en-ID" err="1"/>
              <a:t>terdampak</a:t>
            </a:r>
            <a:r>
              <a:rPr lang="en-ID"/>
              <a:t> </a:t>
            </a:r>
            <a:r>
              <a:rPr lang="en-ID" err="1"/>
              <a:t>signifikan</a:t>
            </a:r>
            <a:r>
              <a:rPr lang="en-ID"/>
              <a:t> </a:t>
            </a:r>
            <a:r>
              <a:rPr lang="en-ID" err="1"/>
              <a:t>seusai</a:t>
            </a:r>
            <a:r>
              <a:rPr lang="en-ID"/>
              <a:t> </a:t>
            </a:r>
            <a:r>
              <a:rPr lang="en-ID" err="1"/>
              <a:t>debat</a:t>
            </a:r>
            <a:r>
              <a:rPr lang="en-ID"/>
              <a:t>.</a:t>
            </a:r>
            <a:endParaRPr lang="en-US"/>
          </a:p>
          <a:p>
            <a:pPr algn="just"/>
            <a:endParaRPr lang="en-ID"/>
          </a:p>
          <a:p>
            <a:pPr algn="just"/>
            <a:r>
              <a:rPr lang="en-ID" err="1"/>
              <a:t>Paslon</a:t>
            </a:r>
            <a:r>
              <a:rPr lang="en-ID"/>
              <a:t> 3 </a:t>
            </a:r>
            <a:r>
              <a:rPr lang="en-ID" err="1"/>
              <a:t>mengalami</a:t>
            </a:r>
            <a:r>
              <a:rPr lang="en-ID"/>
              <a:t> </a:t>
            </a:r>
            <a:r>
              <a:rPr lang="en-ID" err="1"/>
              <a:t>kenaikan</a:t>
            </a:r>
            <a:r>
              <a:rPr lang="en-ID"/>
              <a:t> </a:t>
            </a:r>
            <a:r>
              <a:rPr lang="en-ID" err="1"/>
              <a:t>sentimen</a:t>
            </a:r>
            <a:r>
              <a:rPr lang="en-ID"/>
              <a:t> </a:t>
            </a:r>
            <a:r>
              <a:rPr lang="en-ID" err="1"/>
              <a:t>positif</a:t>
            </a:r>
            <a:r>
              <a:rPr lang="en-ID"/>
              <a:t> pada </a:t>
            </a:r>
            <a:r>
              <a:rPr lang="en-ID" err="1"/>
              <a:t>tanggal</a:t>
            </a:r>
            <a:r>
              <a:rPr lang="en-ID"/>
              <a:t> 12 Januari 2024, 5 </a:t>
            </a:r>
            <a:r>
              <a:rPr lang="en-ID" err="1"/>
              <a:t>hari</a:t>
            </a:r>
            <a:r>
              <a:rPr lang="en-ID"/>
              <a:t> </a:t>
            </a:r>
            <a:r>
              <a:rPr lang="en-ID" err="1"/>
              <a:t>seusai</a:t>
            </a:r>
            <a:r>
              <a:rPr lang="en-ID"/>
              <a:t> </a:t>
            </a:r>
            <a:r>
              <a:rPr lang="en-ID" err="1"/>
              <a:t>debat</a:t>
            </a:r>
            <a:r>
              <a:rPr lang="en-ID"/>
              <a:t> ke-3. Hal </a:t>
            </a:r>
            <a:r>
              <a:rPr lang="en-ID" err="1"/>
              <a:t>serupa</a:t>
            </a:r>
            <a:r>
              <a:rPr lang="en-ID"/>
              <a:t> </a:t>
            </a:r>
            <a:r>
              <a:rPr lang="en-ID" err="1"/>
              <a:t>terjadi</a:t>
            </a:r>
            <a:r>
              <a:rPr lang="en-ID"/>
              <a:t> pada </a:t>
            </a:r>
            <a:r>
              <a:rPr lang="en-ID" err="1"/>
              <a:t>Paslon</a:t>
            </a:r>
            <a:r>
              <a:rPr lang="en-ID"/>
              <a:t> 2 di </a:t>
            </a:r>
            <a:r>
              <a:rPr lang="en-ID" err="1"/>
              <a:t>tanggal</a:t>
            </a:r>
            <a:r>
              <a:rPr lang="en-ID"/>
              <a:t> yang </a:t>
            </a:r>
            <a:r>
              <a:rPr lang="en-ID" err="1"/>
              <a:t>sama</a:t>
            </a:r>
            <a:r>
              <a:rPr lang="en-ID"/>
              <a:t>. Pada </a:t>
            </a:r>
            <a:r>
              <a:rPr lang="en-ID" err="1"/>
              <a:t>tanggal</a:t>
            </a:r>
            <a:r>
              <a:rPr lang="en-ID"/>
              <a:t> </a:t>
            </a:r>
            <a:r>
              <a:rPr lang="en-ID" err="1"/>
              <a:t>tersebut</a:t>
            </a:r>
            <a:r>
              <a:rPr lang="en-ID"/>
              <a:t> </a:t>
            </a:r>
            <a:r>
              <a:rPr lang="en-ID" err="1">
                <a:solidFill>
                  <a:srgbClr val="FF0000"/>
                </a:solidFill>
              </a:rPr>
              <a:t>tidak</a:t>
            </a:r>
            <a:r>
              <a:rPr lang="en-ID">
                <a:solidFill>
                  <a:srgbClr val="FF0000"/>
                </a:solidFill>
              </a:rPr>
              <a:t> </a:t>
            </a:r>
            <a:r>
              <a:rPr lang="en-ID" err="1">
                <a:solidFill>
                  <a:srgbClr val="FF0000"/>
                </a:solidFill>
              </a:rPr>
              <a:t>terjadi</a:t>
            </a:r>
            <a:r>
              <a:rPr lang="en-ID">
                <a:solidFill>
                  <a:srgbClr val="FF0000"/>
                </a:solidFill>
              </a:rPr>
              <a:t> event </a:t>
            </a:r>
            <a:r>
              <a:rPr lang="en-ID" err="1">
                <a:solidFill>
                  <a:srgbClr val="FF0000"/>
                </a:solidFill>
              </a:rPr>
              <a:t>politik</a:t>
            </a:r>
            <a:r>
              <a:rPr lang="en-ID">
                <a:solidFill>
                  <a:srgbClr val="FF0000"/>
                </a:solidFill>
              </a:rPr>
              <a:t> </a:t>
            </a:r>
            <a:r>
              <a:rPr lang="en-ID" err="1"/>
              <a:t>ataupun</a:t>
            </a:r>
            <a:r>
              <a:rPr lang="en-ID"/>
              <a:t> </a:t>
            </a:r>
            <a:r>
              <a:rPr lang="en-ID" err="1"/>
              <a:t>berita</a:t>
            </a:r>
            <a:r>
              <a:rPr lang="en-ID"/>
              <a:t> </a:t>
            </a:r>
            <a:r>
              <a:rPr lang="en-ID" err="1"/>
              <a:t>apapun</a:t>
            </a:r>
            <a:r>
              <a:rPr lang="en-ID"/>
              <a:t> yang </a:t>
            </a:r>
            <a:r>
              <a:rPr lang="en-ID" err="1"/>
              <a:t>berpotensi</a:t>
            </a:r>
            <a:r>
              <a:rPr lang="en-ID"/>
              <a:t> </a:t>
            </a:r>
            <a:r>
              <a:rPr lang="en-ID" err="1"/>
              <a:t>memicu</a:t>
            </a:r>
            <a:r>
              <a:rPr lang="en-ID"/>
              <a:t> </a:t>
            </a:r>
            <a:r>
              <a:rPr lang="en-ID" err="1"/>
              <a:t>lonjakan</a:t>
            </a:r>
            <a:r>
              <a:rPr lang="en-ID"/>
              <a:t> </a:t>
            </a:r>
            <a:r>
              <a:rPr lang="en-ID" err="1"/>
              <a:t>tersebut</a:t>
            </a:r>
            <a:r>
              <a:rPr lang="en-ID"/>
              <a:t>. Jika </a:t>
            </a:r>
            <a:r>
              <a:rPr lang="en-ID" err="1"/>
              <a:t>dibandingkan</a:t>
            </a:r>
            <a:r>
              <a:rPr lang="en-ID"/>
              <a:t> </a:t>
            </a:r>
            <a:r>
              <a:rPr lang="en-ID" err="1"/>
              <a:t>dengan</a:t>
            </a:r>
            <a:r>
              <a:rPr lang="en-ID"/>
              <a:t> </a:t>
            </a:r>
            <a:r>
              <a:rPr lang="en-ID" err="1"/>
              <a:t>Paslon</a:t>
            </a:r>
            <a:r>
              <a:rPr lang="en-ID"/>
              <a:t> 1 &amp; 2, </a:t>
            </a:r>
            <a:r>
              <a:rPr lang="en-ID" err="1"/>
              <a:t>hal</a:t>
            </a:r>
            <a:r>
              <a:rPr lang="en-ID"/>
              <a:t> </a:t>
            </a:r>
            <a:r>
              <a:rPr lang="en-ID" err="1"/>
              <a:t>ini</a:t>
            </a:r>
            <a:r>
              <a:rPr lang="en-ID"/>
              <a:t> </a:t>
            </a:r>
            <a:r>
              <a:rPr lang="en-ID" err="1"/>
              <a:t>menunjukan</a:t>
            </a:r>
            <a:r>
              <a:rPr lang="en-ID"/>
              <a:t> </a:t>
            </a:r>
            <a:r>
              <a:rPr lang="en-ID" err="1"/>
              <a:t>kurangnya</a:t>
            </a:r>
            <a:r>
              <a:rPr lang="en-ID"/>
              <a:t> </a:t>
            </a:r>
            <a:r>
              <a:rPr lang="en-ID" err="1"/>
              <a:t>respon</a:t>
            </a:r>
            <a:r>
              <a:rPr lang="en-ID"/>
              <a:t> </a:t>
            </a:r>
            <a:r>
              <a:rPr lang="en-ID" err="1"/>
              <a:t>publik</a:t>
            </a:r>
            <a:r>
              <a:rPr lang="en-ID"/>
              <a:t> </a:t>
            </a:r>
            <a:r>
              <a:rPr lang="en-ID" err="1"/>
              <a:t>terhadap</a:t>
            </a:r>
            <a:r>
              <a:rPr lang="en-ID"/>
              <a:t> </a:t>
            </a:r>
            <a:r>
              <a:rPr lang="en-ID" err="1"/>
              <a:t>performa</a:t>
            </a:r>
            <a:r>
              <a:rPr lang="en-ID"/>
              <a:t> </a:t>
            </a:r>
            <a:r>
              <a:rPr lang="en-ID" err="1"/>
              <a:t>maupun</a:t>
            </a:r>
            <a:r>
              <a:rPr lang="en-ID"/>
              <a:t> </a:t>
            </a:r>
            <a:r>
              <a:rPr lang="en-ID" err="1"/>
              <a:t>pernyataan</a:t>
            </a:r>
            <a:r>
              <a:rPr lang="en-ID"/>
              <a:t> </a:t>
            </a:r>
            <a:r>
              <a:rPr lang="en-ID" err="1"/>
              <a:t>paslon</a:t>
            </a:r>
            <a:r>
              <a:rPr lang="en-ID"/>
              <a:t> 03 </a:t>
            </a:r>
            <a:r>
              <a:rPr lang="en-ID" err="1"/>
              <a:t>selama</a:t>
            </a:r>
            <a:r>
              <a:rPr lang="en-ID"/>
              <a:t> </a:t>
            </a:r>
            <a:r>
              <a:rPr lang="en-ID" err="1"/>
              <a:t>debat</a:t>
            </a:r>
            <a:r>
              <a:rPr lang="en-ID"/>
              <a:t> </a:t>
            </a:r>
            <a:r>
              <a:rPr lang="en-ID" err="1"/>
              <a:t>berlangsung</a:t>
            </a:r>
            <a:r>
              <a:rPr lang="en-ID"/>
              <a:t>.</a:t>
            </a: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71B249F4-3B6A-EEEA-9A9C-0E03AFA7ABE6}"/>
              </a:ext>
            </a:extLst>
          </p:cNvPr>
          <p:cNvSpPr txBox="1">
            <a:spLocks/>
          </p:cNvSpPr>
          <p:nvPr/>
        </p:nvSpPr>
        <p:spPr>
          <a:xfrm>
            <a:off x="402770" y="1086678"/>
            <a:ext cx="10398855" cy="947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rgbClr val="C00000"/>
                </a:solidFill>
              </a:rPr>
              <a:t>Appendix List</a:t>
            </a:r>
            <a:br>
              <a:rPr lang="en-US" sz="2400"/>
            </a:b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F165F7-5EC5-7960-726B-1907B602BC91}"/>
              </a:ext>
            </a:extLst>
          </p:cNvPr>
          <p:cNvSpPr/>
          <p:nvPr/>
        </p:nvSpPr>
        <p:spPr>
          <a:xfrm>
            <a:off x="414611" y="1570379"/>
            <a:ext cx="5490324" cy="4694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tx1"/>
                </a:solidFill>
              </a:rPr>
              <a:t>X Introduction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tx1"/>
                </a:solidFill>
              </a:rPr>
              <a:t>Aspect Based Sentiment Analysis (ABSA)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tx1"/>
                </a:solidFill>
              </a:rPr>
              <a:t>Data Workflow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tx1"/>
                </a:solidFill>
              </a:rPr>
              <a:t>Data Understanding &amp; Exploratory Data Analysis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tx1"/>
                </a:solidFill>
              </a:rPr>
              <a:t>Text Preprocessing</a:t>
            </a:r>
          </a:p>
          <a:p>
            <a:pPr marL="342900" indent="-342900">
              <a:buAutoNum type="arabicPeriod"/>
            </a:pPr>
            <a:r>
              <a:rPr lang="en-US" err="1">
                <a:solidFill>
                  <a:schemeClr val="tx1"/>
                </a:solidFill>
              </a:rPr>
              <a:t>Klasifikasi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Paslon</a:t>
            </a:r>
            <a:endParaRPr lang="en-US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tx1"/>
                </a:solidFill>
              </a:rPr>
              <a:t>Topic Modelling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Hasil 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Topik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Modelling 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Tiap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Paslon</a:t>
            </a:r>
            <a:endParaRPr lang="en-US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tx1"/>
                </a:solidFill>
              </a:rPr>
              <a:t>Sentiment Analysis</a:t>
            </a:r>
          </a:p>
          <a:p>
            <a:pPr marL="342900" indent="-342900">
              <a:buAutoNum type="arabicPeriod"/>
            </a:pPr>
            <a:r>
              <a:rPr lang="en-US" err="1">
                <a:solidFill>
                  <a:schemeClr val="tx1"/>
                </a:solidFill>
              </a:rPr>
              <a:t>Evaluasi</a:t>
            </a:r>
            <a:r>
              <a:rPr lang="en-US">
                <a:solidFill>
                  <a:schemeClr val="tx1"/>
                </a:solidFill>
              </a:rPr>
              <a:t> Model Sentiment Analysis</a:t>
            </a:r>
          </a:p>
          <a:p>
            <a:pPr marL="342900" indent="-342900">
              <a:buAutoNum type="arabicPeriod"/>
            </a:pPr>
            <a:r>
              <a:rPr lang="en-US" err="1">
                <a:solidFill>
                  <a:schemeClr val="tx1"/>
                </a:solidFill>
              </a:rPr>
              <a:t>Distribusi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Sentimen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err="1">
                <a:solidFill>
                  <a:schemeClr val="tx1"/>
                </a:solidFill>
              </a:rPr>
              <a:t>Tiap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Topik</a:t>
            </a:r>
            <a:endParaRPr lang="en-US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err="1">
                <a:solidFill>
                  <a:schemeClr val="tx1"/>
                </a:solidFill>
              </a:rPr>
              <a:t>Pembahasan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Paslon</a:t>
            </a:r>
            <a:r>
              <a:rPr lang="en-US">
                <a:solidFill>
                  <a:schemeClr val="tx1"/>
                </a:solidFill>
              </a:rPr>
              <a:t> 1</a:t>
            </a:r>
          </a:p>
          <a:p>
            <a:pPr marL="342900" indent="-342900">
              <a:buAutoNum type="arabicPeriod"/>
            </a:pPr>
            <a:r>
              <a:rPr lang="en-US" err="1">
                <a:solidFill>
                  <a:schemeClr val="tx1"/>
                </a:solidFill>
              </a:rPr>
              <a:t>Pembahasan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Paslon</a:t>
            </a:r>
            <a:r>
              <a:rPr lang="en-US">
                <a:solidFill>
                  <a:schemeClr val="tx1"/>
                </a:solidFill>
              </a:rPr>
              <a:t> 2</a:t>
            </a:r>
          </a:p>
          <a:p>
            <a:pPr marL="342900" indent="-342900">
              <a:buAutoNum type="arabicPeriod"/>
            </a:pPr>
            <a:r>
              <a:rPr lang="en-US" err="1">
                <a:solidFill>
                  <a:schemeClr val="tx1"/>
                </a:solidFill>
              </a:rPr>
              <a:t>Pembahasan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Paslon</a:t>
            </a:r>
            <a:r>
              <a:rPr lang="en-US">
                <a:solidFill>
                  <a:schemeClr val="tx1"/>
                </a:solidFill>
              </a:rPr>
              <a:t> 3</a:t>
            </a:r>
          </a:p>
          <a:p>
            <a:pPr marL="342900" indent="-342900">
              <a:buAutoNum type="arabicPeriod"/>
            </a:pPr>
            <a:r>
              <a:rPr lang="en-US" err="1">
                <a:solidFill>
                  <a:schemeClr val="tx1"/>
                </a:solidFill>
              </a:rPr>
              <a:t>Pengaruh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Debat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Capres</a:t>
            </a:r>
            <a:endParaRPr lang="en-US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chemeClr val="tx1"/>
                </a:solidFill>
              </a:rPr>
              <a:t>Saran </a:t>
            </a:r>
            <a:r>
              <a:rPr lang="en-US" err="1">
                <a:solidFill>
                  <a:schemeClr val="tx1"/>
                </a:solidFill>
              </a:rPr>
              <a:t>Pengembangan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797584-5C1D-6BF4-3C15-3F98A11572BD}"/>
              </a:ext>
            </a:extLst>
          </p:cNvPr>
          <p:cNvSpPr/>
          <p:nvPr/>
        </p:nvSpPr>
        <p:spPr>
          <a:xfrm>
            <a:off x="6099372" y="1558283"/>
            <a:ext cx="5490324" cy="4694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LDA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BERT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BERT vs </a:t>
            </a:r>
            <a:r>
              <a:rPr lang="en-US" err="1">
                <a:solidFill>
                  <a:schemeClr val="tx1"/>
                </a:solidFill>
              </a:rPr>
              <a:t>RoBERTa</a:t>
            </a:r>
            <a:endParaRPr lang="en-US">
              <a:solidFill>
                <a:schemeClr val="tx1"/>
              </a:solidFill>
            </a:endParaRP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Hasil </a:t>
            </a:r>
            <a:r>
              <a:rPr lang="en-US" err="1">
                <a:solidFill>
                  <a:schemeClr val="tx1"/>
                </a:solidFill>
              </a:rPr>
              <a:t>Topik</a:t>
            </a:r>
            <a:r>
              <a:rPr lang="en-US">
                <a:solidFill>
                  <a:schemeClr val="tx1"/>
                </a:solidFill>
              </a:rPr>
              <a:t> Modelling </a:t>
            </a:r>
            <a:r>
              <a:rPr lang="en-US" err="1">
                <a:solidFill>
                  <a:schemeClr val="tx1"/>
                </a:solidFill>
              </a:rPr>
              <a:t>Paslon</a:t>
            </a:r>
            <a:r>
              <a:rPr lang="en-US">
                <a:solidFill>
                  <a:schemeClr val="tx1"/>
                </a:solidFill>
              </a:rPr>
              <a:t> 1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Hasil 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Topik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Modelling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Paslon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2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Hasil 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Topik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Modelling </a:t>
            </a:r>
            <a:r>
              <a:rPr lang="en-US" err="1">
                <a:solidFill>
                  <a:schemeClr val="tx1"/>
                </a:solidFill>
                <a:ea typeface="+mn-lt"/>
                <a:cs typeface="+mn-lt"/>
              </a:rPr>
              <a:t>Paslon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 3</a:t>
            </a:r>
          </a:p>
          <a:p>
            <a:pPr marL="342900" indent="-342900">
              <a:buAutoNum type="alphaUcPeriod"/>
            </a:pPr>
            <a:r>
              <a:rPr lang="en-US" err="1">
                <a:solidFill>
                  <a:schemeClr val="tx1"/>
                </a:solidFill>
              </a:rPr>
              <a:t>Evaluasi</a:t>
            </a:r>
            <a:r>
              <a:rPr lang="en-US">
                <a:solidFill>
                  <a:schemeClr val="tx1"/>
                </a:solidFill>
              </a:rPr>
              <a:t> </a:t>
            </a:r>
            <a:r>
              <a:rPr lang="en-US" err="1">
                <a:solidFill>
                  <a:schemeClr val="tx1"/>
                </a:solidFill>
              </a:rPr>
              <a:t>Topik</a:t>
            </a:r>
            <a:r>
              <a:rPr lang="en-US">
                <a:solidFill>
                  <a:schemeClr val="tx1"/>
                </a:solidFill>
              </a:rPr>
              <a:t> Modelling</a:t>
            </a:r>
          </a:p>
          <a:p>
            <a:pPr marL="342900" indent="-342900">
              <a:buAutoNum type="alphaUcPeriod"/>
            </a:pPr>
            <a:r>
              <a:rPr lang="en-US" err="1">
                <a:solidFill>
                  <a:schemeClr val="tx1"/>
                </a:solidFill>
              </a:rPr>
              <a:t>Contoh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Interpretasi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Topik</a:t>
            </a:r>
            <a:endParaRPr lang="en-US">
              <a:solidFill>
                <a:schemeClr val="tx1"/>
              </a:solidFill>
            </a:endParaRP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Active Learning</a:t>
            </a:r>
          </a:p>
          <a:p>
            <a:pPr marL="342900" indent="-342900">
              <a:buAutoNum type="alphaUcPeriod"/>
            </a:pPr>
            <a:r>
              <a:rPr lang="en-US">
                <a:solidFill>
                  <a:schemeClr val="tx1"/>
                </a:solidFill>
              </a:rPr>
              <a:t>Kesimpulan Model</a:t>
            </a:r>
          </a:p>
          <a:p>
            <a:pPr marL="342900" indent="-342900">
              <a:buAutoNum type="alphaUcPeriod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84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dotted sphere&#10;&#10;Description automatically generated">
            <a:extLst>
              <a:ext uri="{FF2B5EF4-FFF2-40B4-BE49-F238E27FC236}">
                <a16:creationId xmlns:a16="http://schemas.microsoft.com/office/drawing/2014/main" id="{7EBDA123-A5D2-08FC-E5DF-8287AB22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-182880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AEF1F-0DD6-E845-D156-8984AA407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500" y="1550022"/>
            <a:ext cx="9144000" cy="708114"/>
          </a:xfrm>
        </p:spPr>
        <p:txBody>
          <a:bodyPr>
            <a:noAutofit/>
          </a:bodyPr>
          <a:lstStyle/>
          <a:p>
            <a:r>
              <a:rPr lang="en-ID" sz="4800"/>
              <a:t>LDA</a:t>
            </a:r>
            <a:endParaRPr lang="en-ID" sz="4000">
              <a:solidFill>
                <a:srgbClr val="FF0000"/>
              </a:solidFill>
            </a:endParaRPr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9" name="Picture 8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3DBFCC16-FAB4-F82E-7586-D48E9326F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-1128681"/>
            <a:ext cx="3032760" cy="3032760"/>
          </a:xfrm>
          <a:prstGeom prst="rect">
            <a:avLst/>
          </a:prstGeom>
        </p:spPr>
      </p:pic>
      <p:pic>
        <p:nvPicPr>
          <p:cNvPr id="1026" name="Picture 2" descr="Latent Dirichlet Allocation">
            <a:extLst>
              <a:ext uri="{FF2B5EF4-FFF2-40B4-BE49-F238E27FC236}">
                <a16:creationId xmlns:a16="http://schemas.microsoft.com/office/drawing/2014/main" id="{67907EFA-4D29-BD4C-3120-114503209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96" y="2456730"/>
            <a:ext cx="5313208" cy="283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721BEA-6FE2-CA0C-E2D0-653016A9C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156" y="2521507"/>
            <a:ext cx="3605344" cy="2773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8C79CE-B2D9-1436-710A-32327668C382}"/>
              </a:ext>
            </a:extLst>
          </p:cNvPr>
          <p:cNvSpPr txBox="1"/>
          <p:nvPr/>
        </p:nvSpPr>
        <p:spPr>
          <a:xfrm>
            <a:off x="4682532" y="6319511"/>
            <a:ext cx="75094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Blei</a:t>
            </a:r>
            <a:r>
              <a:rPr lang="en-US" sz="10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D. M., Ng, A. Y., &amp; Jordan, M. I. (2003). Latent </a:t>
            </a:r>
            <a:r>
              <a:rPr lang="en-US" sz="10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dirichlet</a:t>
            </a:r>
            <a:r>
              <a:rPr lang="en-US" sz="10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allocation. </a:t>
            </a:r>
            <a:r>
              <a:rPr lang="en-US" sz="10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Journal of machine Learning research</a:t>
            </a:r>
            <a:r>
              <a:rPr lang="en-US" sz="10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10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3</a:t>
            </a:r>
            <a:r>
              <a:rPr lang="en-US" sz="10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(Jan), 993-1022.</a:t>
            </a:r>
            <a:endParaRPr lang="id-ID" sz="1000"/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ABE586B5-01F0-81D8-93AB-71A3487F7483}"/>
              </a:ext>
            </a:extLst>
          </p:cNvPr>
          <p:cNvSpPr txBox="1">
            <a:spLocks/>
          </p:cNvSpPr>
          <p:nvPr/>
        </p:nvSpPr>
        <p:spPr>
          <a:xfrm>
            <a:off x="9345801" y="100901"/>
            <a:ext cx="1328506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316289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7" name="Picture 6" descr="A black and white dotted sphere&#10;&#10;Description automatically generated">
            <a:extLst>
              <a:ext uri="{FF2B5EF4-FFF2-40B4-BE49-F238E27FC236}">
                <a16:creationId xmlns:a16="http://schemas.microsoft.com/office/drawing/2014/main" id="{7EBDA123-A5D2-08FC-E5DF-8287AB22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-182880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AEF1F-0DD6-E845-D156-8984AA407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500" y="1550022"/>
            <a:ext cx="9144000" cy="708114"/>
          </a:xfrm>
        </p:spPr>
        <p:txBody>
          <a:bodyPr>
            <a:noAutofit/>
          </a:bodyPr>
          <a:lstStyle/>
          <a:p>
            <a:r>
              <a:rPr lang="en-ID" sz="4800"/>
              <a:t>BERT</a:t>
            </a:r>
            <a:endParaRPr lang="en-ID" sz="4000">
              <a:solidFill>
                <a:srgbClr val="FF0000"/>
              </a:solidFill>
            </a:endParaRPr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9" name="Picture 8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3DBFCC16-FAB4-F82E-7586-D48E9326F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-1128681"/>
            <a:ext cx="3032760" cy="3032760"/>
          </a:xfrm>
          <a:prstGeom prst="rect">
            <a:avLst/>
          </a:prstGeom>
        </p:spPr>
      </p:pic>
      <p:pic>
        <p:nvPicPr>
          <p:cNvPr id="2050" name="Picture 2" descr="Understanding and Coding the Self-Attention Mechanism of Large Language ...">
            <a:extLst>
              <a:ext uri="{FF2B5EF4-FFF2-40B4-BE49-F238E27FC236}">
                <a16:creationId xmlns:a16="http://schemas.microsoft.com/office/drawing/2014/main" id="{8832E5DC-3279-3316-BD7A-CA77C843C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03" y="2466286"/>
            <a:ext cx="3316208" cy="241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9B2395-B1B7-15E0-7219-B791018F28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7304" y="4919674"/>
            <a:ext cx="3546731" cy="1595728"/>
          </a:xfrm>
          <a:prstGeom prst="rect">
            <a:avLst/>
          </a:prstGeom>
        </p:spPr>
      </p:pic>
      <p:pic>
        <p:nvPicPr>
          <p:cNvPr id="6" name="Picture 2" descr="Fine-Tuning a Pre-trained BERT Transformer Model For Your Own Dataset">
            <a:extLst>
              <a:ext uri="{FF2B5EF4-FFF2-40B4-BE49-F238E27FC236}">
                <a16:creationId xmlns:a16="http://schemas.microsoft.com/office/drawing/2014/main" id="{F722AC76-F7D1-F8F5-1C72-0C8F2521A0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" t="5826" r="27404" b="9856"/>
          <a:stretch/>
        </p:blipFill>
        <p:spPr bwMode="auto">
          <a:xfrm>
            <a:off x="1533701" y="2631516"/>
            <a:ext cx="3146083" cy="21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11AC4830-0B36-6F4F-4080-937E97D5A7E3}"/>
              </a:ext>
            </a:extLst>
          </p:cNvPr>
          <p:cNvSpPr txBox="1">
            <a:spLocks/>
          </p:cNvSpPr>
          <p:nvPr/>
        </p:nvSpPr>
        <p:spPr>
          <a:xfrm>
            <a:off x="9345801" y="100901"/>
            <a:ext cx="1328506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B</a:t>
            </a:r>
          </a:p>
        </p:txBody>
      </p:sp>
      <p:pic>
        <p:nvPicPr>
          <p:cNvPr id="11" name="Picture 2" descr="Tutorials | TensorFlow Hub">
            <a:extLst>
              <a:ext uri="{FF2B5EF4-FFF2-40B4-BE49-F238E27FC236}">
                <a16:creationId xmlns:a16="http://schemas.microsoft.com/office/drawing/2014/main" id="{E19D7BCD-FB0C-A3ED-9818-AB7B98D5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464" y="2415845"/>
            <a:ext cx="2222988" cy="222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288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7" name="Picture 6" descr="A black and white dotted sphere&#10;&#10;Description automatically generated">
            <a:extLst>
              <a:ext uri="{FF2B5EF4-FFF2-40B4-BE49-F238E27FC236}">
                <a16:creationId xmlns:a16="http://schemas.microsoft.com/office/drawing/2014/main" id="{7EBDA123-A5D2-08FC-E5DF-8287AB22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-182880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AEF1F-0DD6-E845-D156-8984AA407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500" y="1550022"/>
            <a:ext cx="9144000" cy="708114"/>
          </a:xfrm>
        </p:spPr>
        <p:txBody>
          <a:bodyPr>
            <a:noAutofit/>
          </a:bodyPr>
          <a:lstStyle/>
          <a:p>
            <a:r>
              <a:rPr lang="en-ID" sz="4800"/>
              <a:t>BERT VS </a:t>
            </a:r>
            <a:r>
              <a:rPr lang="en-ID" sz="4800" err="1"/>
              <a:t>RoBERTa</a:t>
            </a:r>
            <a:endParaRPr lang="en-ID" sz="4000" err="1">
              <a:solidFill>
                <a:srgbClr val="FF0000"/>
              </a:solidFill>
            </a:endParaRPr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9" name="Picture 8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3DBFCC16-FAB4-F82E-7586-D48E9326F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-1128681"/>
            <a:ext cx="3032760" cy="3032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F84F3F-08B5-37D1-B4F8-00C4C2CC9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021" y="2536797"/>
            <a:ext cx="5930957" cy="2585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426959-4A15-6747-B4E9-46165F4FE733}"/>
              </a:ext>
            </a:extLst>
          </p:cNvPr>
          <p:cNvSpPr txBox="1"/>
          <p:nvPr/>
        </p:nvSpPr>
        <p:spPr>
          <a:xfrm>
            <a:off x="1322111" y="5452292"/>
            <a:ext cx="1006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Bert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Static Masking</a:t>
            </a:r>
            <a:r>
              <a:rPr lang="en-US"/>
              <a:t>, </a:t>
            </a:r>
            <a:r>
              <a:rPr lang="en-US" err="1"/>
              <a:t>sedangkan</a:t>
            </a:r>
            <a:r>
              <a:rPr lang="en-US"/>
              <a:t> Roberta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Dynamic Masking</a:t>
            </a:r>
            <a:endParaRPr lang="id-ID">
              <a:solidFill>
                <a:srgbClr val="FF0000"/>
              </a:solidFill>
            </a:endParaRPr>
          </a:p>
        </p:txBody>
      </p:sp>
      <p:sp>
        <p:nvSpPr>
          <p:cNvPr id="10" name="Title 12">
            <a:extLst>
              <a:ext uri="{FF2B5EF4-FFF2-40B4-BE49-F238E27FC236}">
                <a16:creationId xmlns:a16="http://schemas.microsoft.com/office/drawing/2014/main" id="{3B1C2F67-742C-ECA5-A442-B3838AD89970}"/>
              </a:ext>
            </a:extLst>
          </p:cNvPr>
          <p:cNvSpPr txBox="1">
            <a:spLocks/>
          </p:cNvSpPr>
          <p:nvPr/>
        </p:nvSpPr>
        <p:spPr>
          <a:xfrm>
            <a:off x="9345801" y="100901"/>
            <a:ext cx="1328506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34734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7" name="Picture 6" descr="A black and white dotted sphere&#10;&#10;Description automatically generated">
            <a:extLst>
              <a:ext uri="{FF2B5EF4-FFF2-40B4-BE49-F238E27FC236}">
                <a16:creationId xmlns:a16="http://schemas.microsoft.com/office/drawing/2014/main" id="{7EBDA123-A5D2-08FC-E5DF-8287AB22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-182880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AEF1F-0DD6-E845-D156-8984AA407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2790" y="1550022"/>
            <a:ext cx="9144000" cy="708114"/>
          </a:xfrm>
        </p:spPr>
        <p:txBody>
          <a:bodyPr>
            <a:noAutofit/>
          </a:bodyPr>
          <a:lstStyle/>
          <a:p>
            <a:r>
              <a:rPr lang="en-ID" sz="4800"/>
              <a:t>Hasil Topic Modelling </a:t>
            </a:r>
            <a:r>
              <a:rPr lang="en-ID" sz="4800" err="1"/>
              <a:t>Paslon</a:t>
            </a:r>
            <a:r>
              <a:rPr lang="en-ID" sz="4800"/>
              <a:t> 1</a:t>
            </a:r>
            <a:endParaRPr lang="en-ID" sz="4000">
              <a:solidFill>
                <a:srgbClr val="FF0000"/>
              </a:solidFill>
            </a:endParaRPr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9" name="Picture 8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3DBFCC16-FAB4-F82E-7586-D48E9326F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-1128681"/>
            <a:ext cx="3032760" cy="3032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47A9F6-D526-D253-F064-6B8B089D0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823" y="2308785"/>
            <a:ext cx="7085016" cy="4020281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id="{8AD9FC81-C2C8-52EB-2A6C-1F347A18BEDA}"/>
              </a:ext>
            </a:extLst>
          </p:cNvPr>
          <p:cNvSpPr txBox="1">
            <a:spLocks/>
          </p:cNvSpPr>
          <p:nvPr/>
        </p:nvSpPr>
        <p:spPr>
          <a:xfrm>
            <a:off x="9345801" y="100901"/>
            <a:ext cx="1328506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989551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7" name="Picture 6" descr="A black and white dotted sphere&#10;&#10;Description automatically generated">
            <a:extLst>
              <a:ext uri="{FF2B5EF4-FFF2-40B4-BE49-F238E27FC236}">
                <a16:creationId xmlns:a16="http://schemas.microsoft.com/office/drawing/2014/main" id="{7EBDA123-A5D2-08FC-E5DF-8287AB22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-182880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AEF1F-0DD6-E845-D156-8984AA407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2790" y="1550022"/>
            <a:ext cx="9144000" cy="708114"/>
          </a:xfrm>
        </p:spPr>
        <p:txBody>
          <a:bodyPr>
            <a:noAutofit/>
          </a:bodyPr>
          <a:lstStyle/>
          <a:p>
            <a:r>
              <a:rPr lang="en-ID" sz="4800"/>
              <a:t>Hasil Topic Modelling </a:t>
            </a:r>
            <a:r>
              <a:rPr lang="en-ID" sz="4800" err="1"/>
              <a:t>Paslon</a:t>
            </a:r>
            <a:r>
              <a:rPr lang="en-ID" sz="4800"/>
              <a:t> 2</a:t>
            </a:r>
            <a:endParaRPr lang="en-ID" sz="4000">
              <a:solidFill>
                <a:srgbClr val="FF0000"/>
              </a:solidFill>
            </a:endParaRPr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9" name="Picture 8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3DBFCC16-FAB4-F82E-7586-D48E9326F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-1128681"/>
            <a:ext cx="3032760" cy="3032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C59D61-D584-3B49-2F1D-4FBFFA6DA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338" y="2230503"/>
            <a:ext cx="5725324" cy="4163006"/>
          </a:xfrm>
          <a:prstGeom prst="rect">
            <a:avLst/>
          </a:prstGeom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A1D26804-9D9B-7396-8D2A-DA0EED51B9A7}"/>
              </a:ext>
            </a:extLst>
          </p:cNvPr>
          <p:cNvSpPr txBox="1">
            <a:spLocks/>
          </p:cNvSpPr>
          <p:nvPr/>
        </p:nvSpPr>
        <p:spPr>
          <a:xfrm>
            <a:off x="9345801" y="100901"/>
            <a:ext cx="1328506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129493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7" name="Picture 6" descr="A black and white dotted sphere&#10;&#10;Description automatically generated">
            <a:extLst>
              <a:ext uri="{FF2B5EF4-FFF2-40B4-BE49-F238E27FC236}">
                <a16:creationId xmlns:a16="http://schemas.microsoft.com/office/drawing/2014/main" id="{7EBDA123-A5D2-08FC-E5DF-8287AB22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-182880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AEF1F-0DD6-E845-D156-8984AA407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2790" y="1550022"/>
            <a:ext cx="9144000" cy="708114"/>
          </a:xfrm>
        </p:spPr>
        <p:txBody>
          <a:bodyPr>
            <a:noAutofit/>
          </a:bodyPr>
          <a:lstStyle/>
          <a:p>
            <a:r>
              <a:rPr lang="en-ID" sz="4800"/>
              <a:t>Hasil Topic Modelling </a:t>
            </a:r>
            <a:r>
              <a:rPr lang="en-ID" sz="4800" err="1"/>
              <a:t>Paslon</a:t>
            </a:r>
            <a:r>
              <a:rPr lang="en-ID" sz="4800"/>
              <a:t> 3</a:t>
            </a:r>
            <a:endParaRPr lang="en-ID" sz="4000">
              <a:solidFill>
                <a:srgbClr val="FF0000"/>
              </a:solidFill>
            </a:endParaRPr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9" name="Picture 8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3DBFCC16-FAB4-F82E-7586-D48E9326F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-1128681"/>
            <a:ext cx="3032760" cy="3032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B6894A-8F85-2EFB-76CF-5D86692523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548" y="2360066"/>
            <a:ext cx="6215757" cy="3378822"/>
          </a:xfrm>
          <a:prstGeom prst="rect">
            <a:avLst/>
          </a:prstGeom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09F600E4-024C-EB4A-EC3A-34F416320850}"/>
              </a:ext>
            </a:extLst>
          </p:cNvPr>
          <p:cNvSpPr txBox="1">
            <a:spLocks/>
          </p:cNvSpPr>
          <p:nvPr/>
        </p:nvSpPr>
        <p:spPr>
          <a:xfrm>
            <a:off x="9345801" y="100901"/>
            <a:ext cx="1328506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454039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7" name="Picture 6" descr="A black and white dotted sphere&#10;&#10;Description automatically generated">
            <a:extLst>
              <a:ext uri="{FF2B5EF4-FFF2-40B4-BE49-F238E27FC236}">
                <a16:creationId xmlns:a16="http://schemas.microsoft.com/office/drawing/2014/main" id="{7EBDA123-A5D2-08FC-E5DF-8287AB22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-182880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AEF1F-0DD6-E845-D156-8984AA407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500" y="1550022"/>
            <a:ext cx="9144000" cy="708114"/>
          </a:xfrm>
        </p:spPr>
        <p:txBody>
          <a:bodyPr>
            <a:noAutofit/>
          </a:bodyPr>
          <a:lstStyle/>
          <a:p>
            <a:r>
              <a:rPr lang="en-ID" sz="4800" err="1"/>
              <a:t>Evaluasi</a:t>
            </a:r>
            <a:r>
              <a:rPr lang="en-ID" sz="4800"/>
              <a:t> Topic Modelling</a:t>
            </a:r>
            <a:endParaRPr lang="en-ID" sz="4000">
              <a:solidFill>
                <a:srgbClr val="FF0000"/>
              </a:solidFill>
            </a:endParaRPr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9" name="Picture 8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3DBFCC16-FAB4-F82E-7586-D48E9326F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-1128681"/>
            <a:ext cx="3032760" cy="30327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6B2E68-BDD8-3F8B-F0A0-559F3DBE2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8520" y="2497946"/>
            <a:ext cx="4714902" cy="3361269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id="{7463B868-5902-1808-38F3-A0691C204103}"/>
              </a:ext>
            </a:extLst>
          </p:cNvPr>
          <p:cNvSpPr txBox="1">
            <a:spLocks/>
          </p:cNvSpPr>
          <p:nvPr/>
        </p:nvSpPr>
        <p:spPr>
          <a:xfrm>
            <a:off x="9345801" y="100901"/>
            <a:ext cx="1328506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594247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7" name="Picture 6" descr="A black and white dotted sphere&#10;&#10;Description automatically generated">
            <a:extLst>
              <a:ext uri="{FF2B5EF4-FFF2-40B4-BE49-F238E27FC236}">
                <a16:creationId xmlns:a16="http://schemas.microsoft.com/office/drawing/2014/main" id="{7EBDA123-A5D2-08FC-E5DF-8287AB22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-182880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AEF1F-0DD6-E845-D156-8984AA407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500" y="1550022"/>
            <a:ext cx="9144000" cy="708114"/>
          </a:xfrm>
        </p:spPr>
        <p:txBody>
          <a:bodyPr>
            <a:noAutofit/>
          </a:bodyPr>
          <a:lstStyle/>
          <a:p>
            <a:r>
              <a:rPr lang="en-ID" sz="4800"/>
              <a:t>Active Learning</a:t>
            </a:r>
            <a:endParaRPr lang="en-ID" sz="4000">
              <a:solidFill>
                <a:srgbClr val="FF0000"/>
              </a:solidFill>
            </a:endParaRPr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9" name="Picture 8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3DBFCC16-FAB4-F82E-7586-D48E9326F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-1128681"/>
            <a:ext cx="3032760" cy="3032760"/>
          </a:xfrm>
          <a:prstGeom prst="rect">
            <a:avLst/>
          </a:prstGeom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2BBE562C-1973-BD9C-9608-CBC51E55E1AB}"/>
              </a:ext>
            </a:extLst>
          </p:cNvPr>
          <p:cNvSpPr txBox="1">
            <a:spLocks/>
          </p:cNvSpPr>
          <p:nvPr/>
        </p:nvSpPr>
        <p:spPr>
          <a:xfrm>
            <a:off x="9345801" y="100901"/>
            <a:ext cx="1328506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M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23ED864-5CE4-CF7E-A682-DA6691A416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0972161"/>
              </p:ext>
            </p:extLst>
          </p:nvPr>
        </p:nvGraphicFramePr>
        <p:xfrm>
          <a:off x="1770508" y="2398712"/>
          <a:ext cx="8027984" cy="3701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683211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7" name="Picture 6" descr="A black and white dotted sphere&#10;&#10;Description automatically generated">
            <a:extLst>
              <a:ext uri="{FF2B5EF4-FFF2-40B4-BE49-F238E27FC236}">
                <a16:creationId xmlns:a16="http://schemas.microsoft.com/office/drawing/2014/main" id="{7EBDA123-A5D2-08FC-E5DF-8287AB22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-182880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AEF1F-0DD6-E845-D156-8984AA407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8247" y="1009870"/>
            <a:ext cx="9144000" cy="708114"/>
          </a:xfrm>
        </p:spPr>
        <p:txBody>
          <a:bodyPr>
            <a:noAutofit/>
          </a:bodyPr>
          <a:lstStyle/>
          <a:p>
            <a:r>
              <a:rPr lang="en-ID" sz="4800" err="1">
                <a:solidFill>
                  <a:srgbClr val="000000"/>
                </a:solidFill>
              </a:rPr>
              <a:t>Contoh</a:t>
            </a:r>
            <a:r>
              <a:rPr lang="en-ID" sz="4800">
                <a:solidFill>
                  <a:srgbClr val="000000"/>
                </a:solidFill>
              </a:rPr>
              <a:t> </a:t>
            </a:r>
            <a:r>
              <a:rPr lang="en-ID" sz="4800" err="1">
                <a:solidFill>
                  <a:srgbClr val="000000"/>
                </a:solidFill>
              </a:rPr>
              <a:t>Interpretasi</a:t>
            </a:r>
            <a:r>
              <a:rPr lang="en-ID" sz="4800">
                <a:solidFill>
                  <a:srgbClr val="000000"/>
                </a:solidFill>
              </a:rPr>
              <a:t> </a:t>
            </a:r>
            <a:r>
              <a:rPr lang="en-ID" sz="4800" err="1">
                <a:solidFill>
                  <a:srgbClr val="000000"/>
                </a:solidFill>
              </a:rPr>
              <a:t>Topik</a:t>
            </a:r>
            <a:r>
              <a:rPr lang="en-ID" sz="4800">
                <a:solidFill>
                  <a:srgbClr val="000000"/>
                </a:solidFill>
              </a:rPr>
              <a:t> </a:t>
            </a:r>
            <a:r>
              <a:rPr lang="en-ID" sz="4800" err="1">
                <a:solidFill>
                  <a:srgbClr val="000000"/>
                </a:solidFill>
              </a:rPr>
              <a:t>Anies</a:t>
            </a:r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9" name="Picture 8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3DBFCC16-FAB4-F82E-7586-D48E9326F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-1128681"/>
            <a:ext cx="3032760" cy="3032760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DB1B042-5C36-63F7-9803-CBA215D51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326" y="2387520"/>
            <a:ext cx="5632893" cy="1050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F559E4-1DDF-A04E-9B00-8A3FFB1DDB62}"/>
              </a:ext>
            </a:extLst>
          </p:cNvPr>
          <p:cNvSpPr txBox="1"/>
          <p:nvPr/>
        </p:nvSpPr>
        <p:spPr>
          <a:xfrm>
            <a:off x="774954" y="1897595"/>
            <a:ext cx="18388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Debat</a:t>
            </a:r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B7020F1-5FB5-1B59-138F-AA0382AB28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347" y="4587552"/>
            <a:ext cx="3819887" cy="1367502"/>
          </a:xfrm>
          <a:prstGeom prst="rect">
            <a:avLst/>
          </a:prstGeom>
        </p:spPr>
      </p:pic>
      <p:sp>
        <p:nvSpPr>
          <p:cNvPr id="14" name="Title 12">
            <a:extLst>
              <a:ext uri="{FF2B5EF4-FFF2-40B4-BE49-F238E27FC236}">
                <a16:creationId xmlns:a16="http://schemas.microsoft.com/office/drawing/2014/main" id="{2735A883-2461-1EC1-98C6-3B5BE4FEAE7C}"/>
              </a:ext>
            </a:extLst>
          </p:cNvPr>
          <p:cNvSpPr txBox="1">
            <a:spLocks/>
          </p:cNvSpPr>
          <p:nvPr/>
        </p:nvSpPr>
        <p:spPr>
          <a:xfrm>
            <a:off x="9345801" y="100901"/>
            <a:ext cx="1328506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2A4936-5DF6-B41E-3A88-AB6A389F4314}"/>
              </a:ext>
            </a:extLst>
          </p:cNvPr>
          <p:cNvSpPr txBox="1"/>
          <p:nvPr/>
        </p:nvSpPr>
        <p:spPr>
          <a:xfrm>
            <a:off x="774951" y="4000327"/>
            <a:ext cx="20131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Kampanye</a:t>
            </a:r>
          </a:p>
        </p:txBody>
      </p:sp>
      <p:pic>
        <p:nvPicPr>
          <p:cNvPr id="18" name="Picture 17" descr="A screenshot of a chat&#10;&#10;Description automatically generated">
            <a:extLst>
              <a:ext uri="{FF2B5EF4-FFF2-40B4-BE49-F238E27FC236}">
                <a16:creationId xmlns:a16="http://schemas.microsoft.com/office/drawing/2014/main" id="{D6F45754-7ED7-5C5D-56D1-8E9BAA0B77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031" y="2259787"/>
            <a:ext cx="4385962" cy="1591278"/>
          </a:xfrm>
          <a:prstGeom prst="rect">
            <a:avLst/>
          </a:prstGeom>
        </p:spPr>
      </p:pic>
      <p:pic>
        <p:nvPicPr>
          <p:cNvPr id="20" name="Picture 19" descr="A screenshot of a phone&#10;&#10;Description automatically generated">
            <a:extLst>
              <a:ext uri="{FF2B5EF4-FFF2-40B4-BE49-F238E27FC236}">
                <a16:creationId xmlns:a16="http://schemas.microsoft.com/office/drawing/2014/main" id="{F71445D8-640D-21DB-DB76-F3C86EB79D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0531" y="4589723"/>
            <a:ext cx="4309038" cy="1276351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73E80F5-AE23-5AF5-D57E-14B344DF4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006545"/>
              </p:ext>
            </p:extLst>
          </p:nvPr>
        </p:nvGraphicFramePr>
        <p:xfrm>
          <a:off x="487681" y="1870199"/>
          <a:ext cx="11621347" cy="4510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8320">
                  <a:extLst>
                    <a:ext uri="{9D8B030D-6E8A-4147-A177-3AD203B41FA5}">
                      <a16:colId xmlns:a16="http://schemas.microsoft.com/office/drawing/2014/main" val="1164096523"/>
                    </a:ext>
                  </a:extLst>
                </a:gridCol>
                <a:gridCol w="5993027">
                  <a:extLst>
                    <a:ext uri="{9D8B030D-6E8A-4147-A177-3AD203B41FA5}">
                      <a16:colId xmlns:a16="http://schemas.microsoft.com/office/drawing/2014/main" val="731591840"/>
                    </a:ext>
                  </a:extLst>
                </a:gridCol>
              </a:tblGrid>
              <a:tr h="401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52352"/>
                  </a:ext>
                </a:extLst>
              </a:tr>
              <a:tr h="17299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89061"/>
                  </a:ext>
                </a:extLst>
              </a:tr>
              <a:tr h="3861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509639"/>
                  </a:ext>
                </a:extLst>
              </a:tr>
              <a:tr h="199252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104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387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58B58E53-4799-A81E-FB18-8E791E671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7BFEFEE4-A86F-0BCB-EB09-D921E1176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85" y="1187910"/>
            <a:ext cx="10407594" cy="612211"/>
          </a:xfrm>
        </p:spPr>
        <p:txBody>
          <a:bodyPr>
            <a:normAutofit/>
          </a:bodyPr>
          <a:lstStyle/>
          <a:p>
            <a:r>
              <a:rPr lang="en-US" sz="3600"/>
              <a:t>X: Modern Days Political Battlefield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CA5066-2142-25E3-E815-449CA5BC7618}"/>
              </a:ext>
            </a:extLst>
          </p:cNvPr>
          <p:cNvSpPr txBox="1"/>
          <p:nvPr/>
        </p:nvSpPr>
        <p:spPr>
          <a:xfrm>
            <a:off x="3550920" y="6390797"/>
            <a:ext cx="8532223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800"/>
              <a:t>https://wearesocial.com/id/blog/2024/01/digital-2024/</a:t>
            </a:r>
            <a:endParaRPr lang="en-ID" sz="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8EED5D-51E2-E16A-E2A0-A1340C9F6B81}"/>
              </a:ext>
            </a:extLst>
          </p:cNvPr>
          <p:cNvSpPr txBox="1"/>
          <p:nvPr/>
        </p:nvSpPr>
        <p:spPr>
          <a:xfrm>
            <a:off x="2492170" y="3965893"/>
            <a:ext cx="1526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Total User X *</a:t>
            </a:r>
            <a:endParaRPr lang="en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2AFFD2F-A17F-4092-1DD1-C280A976D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66" y="2649225"/>
            <a:ext cx="731088" cy="7310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90BC90-C9D4-4D53-B890-33A3BA107F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38" y="2661993"/>
            <a:ext cx="731088" cy="7310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5318D3D-CD84-C448-9186-47E56256D131}"/>
              </a:ext>
            </a:extLst>
          </p:cNvPr>
          <p:cNvSpPr txBox="1"/>
          <p:nvPr/>
        </p:nvSpPr>
        <p:spPr>
          <a:xfrm>
            <a:off x="1593909" y="1914366"/>
            <a:ext cx="1638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err="1"/>
              <a:t>Jumlah</a:t>
            </a:r>
            <a:r>
              <a:rPr lang="en-ID"/>
              <a:t> User Sosial Media*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2070BB-7471-1EAE-9454-C986D120E132}"/>
              </a:ext>
            </a:extLst>
          </p:cNvPr>
          <p:cNvSpPr txBox="1"/>
          <p:nvPr/>
        </p:nvSpPr>
        <p:spPr>
          <a:xfrm>
            <a:off x="1480313" y="3432589"/>
            <a:ext cx="1598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400" b="1">
                <a:solidFill>
                  <a:srgbClr val="FF914D"/>
                </a:solidFill>
              </a:rPr>
              <a:t>139.0 Juta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31F4B1-E534-7B94-39C5-B65B8A70366E}"/>
              </a:ext>
            </a:extLst>
          </p:cNvPr>
          <p:cNvSpPr txBox="1"/>
          <p:nvPr/>
        </p:nvSpPr>
        <p:spPr>
          <a:xfrm>
            <a:off x="3302614" y="1914418"/>
            <a:ext cx="1991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User </a:t>
            </a:r>
            <a:r>
              <a:rPr lang="en-US" err="1"/>
              <a:t>Sosial</a:t>
            </a:r>
            <a:r>
              <a:rPr lang="en-US"/>
              <a:t> Media vs. Total </a:t>
            </a:r>
            <a:r>
              <a:rPr lang="en-US" err="1"/>
              <a:t>Populasi</a:t>
            </a:r>
            <a:r>
              <a:rPr lang="en-US"/>
              <a:t>*</a:t>
            </a:r>
            <a:endParaRPr lang="en-ID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016B57-70FC-A764-8008-AFBF6966923B}"/>
              </a:ext>
            </a:extLst>
          </p:cNvPr>
          <p:cNvSpPr txBox="1"/>
          <p:nvPr/>
        </p:nvSpPr>
        <p:spPr>
          <a:xfrm>
            <a:off x="3498709" y="3430357"/>
            <a:ext cx="1598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400" b="1">
                <a:solidFill>
                  <a:srgbClr val="C00000"/>
                </a:solidFill>
              </a:rPr>
              <a:t>49.9%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50B8922-971A-E727-74C6-F91C1105FD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108" y="4417724"/>
            <a:ext cx="725288" cy="72528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8D1828F-35A7-9CED-D7BA-EA2FF2714199}"/>
              </a:ext>
            </a:extLst>
          </p:cNvPr>
          <p:cNvSpPr txBox="1"/>
          <p:nvPr/>
        </p:nvSpPr>
        <p:spPr>
          <a:xfrm>
            <a:off x="2419542" y="5196805"/>
            <a:ext cx="1598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400" b="1">
                <a:solidFill>
                  <a:srgbClr val="FF914D"/>
                </a:solidFill>
              </a:rPr>
              <a:t>79 Juta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5F4ED6-4CB0-979E-5E3F-EE0797D19FA1}"/>
              </a:ext>
            </a:extLst>
          </p:cNvPr>
          <p:cNvSpPr txBox="1"/>
          <p:nvPr/>
        </p:nvSpPr>
        <p:spPr>
          <a:xfrm>
            <a:off x="2026265" y="5733672"/>
            <a:ext cx="2431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*Per </a:t>
            </a:r>
            <a:r>
              <a:rPr lang="en-US" sz="1400" err="1"/>
              <a:t>Januari</a:t>
            </a:r>
            <a:r>
              <a:rPr lang="en-US" sz="1400"/>
              <a:t> 2024, Indonesia</a:t>
            </a:r>
            <a:endParaRPr lang="en-ID" sz="140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9ED0223B-4302-9228-F9AB-4D4F09ACA761}"/>
              </a:ext>
            </a:extLst>
          </p:cNvPr>
          <p:cNvSpPr txBox="1">
            <a:spLocks/>
          </p:cNvSpPr>
          <p:nvPr/>
        </p:nvSpPr>
        <p:spPr>
          <a:xfrm>
            <a:off x="9543723" y="100901"/>
            <a:ext cx="1130584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2/17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0BBD953-6203-E7D1-8959-3111C63363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7311" y="2474328"/>
            <a:ext cx="4385055" cy="3673066"/>
          </a:xfrm>
          <a:prstGeom prst="rect">
            <a:avLst/>
          </a:prstGeom>
        </p:spPr>
      </p:pic>
      <p:sp>
        <p:nvSpPr>
          <p:cNvPr id="37" name="Title 12">
            <a:extLst>
              <a:ext uri="{FF2B5EF4-FFF2-40B4-BE49-F238E27FC236}">
                <a16:creationId xmlns:a16="http://schemas.microsoft.com/office/drawing/2014/main" id="{537B7F70-9442-D7A8-05E2-0385AB897589}"/>
              </a:ext>
            </a:extLst>
          </p:cNvPr>
          <p:cNvSpPr txBox="1">
            <a:spLocks/>
          </p:cNvSpPr>
          <p:nvPr/>
        </p:nvSpPr>
        <p:spPr>
          <a:xfrm>
            <a:off x="5016676" y="1867757"/>
            <a:ext cx="7066467" cy="7364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err="1">
                <a:solidFill>
                  <a:srgbClr val="FF0000"/>
                </a:solidFill>
              </a:rPr>
              <a:t>Analisis</a:t>
            </a:r>
            <a:r>
              <a:rPr lang="en-US" sz="2400" b="1">
                <a:solidFill>
                  <a:srgbClr val="FF0000"/>
                </a:solidFill>
              </a:rPr>
              <a:t> </a:t>
            </a:r>
            <a:r>
              <a:rPr lang="en-US" sz="2400" b="1" err="1">
                <a:solidFill>
                  <a:srgbClr val="FF0000"/>
                </a:solidFill>
              </a:rPr>
              <a:t>Opini</a:t>
            </a:r>
            <a:r>
              <a:rPr lang="en-US" sz="2400" b="1">
                <a:solidFill>
                  <a:srgbClr val="FF0000"/>
                </a:solidFill>
              </a:rPr>
              <a:t> Publik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49A44-994C-B5ED-5A54-096D7DCBD734}"/>
              </a:ext>
            </a:extLst>
          </p:cNvPr>
          <p:cNvSpPr txBox="1"/>
          <p:nvPr/>
        </p:nvSpPr>
        <p:spPr>
          <a:xfrm>
            <a:off x="-2817893" y="1230988"/>
            <a:ext cx="2665613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Per Januari 2024, </a:t>
            </a:r>
            <a:r>
              <a:rPr lang="en-US" err="1"/>
              <a:t>sebanyak</a:t>
            </a:r>
            <a:r>
              <a:rPr lang="en-US"/>
              <a:t> 139 </a:t>
            </a:r>
            <a:r>
              <a:rPr lang="en-US" err="1"/>
              <a:t>juta</a:t>
            </a:r>
            <a:r>
              <a:rPr lang="en-US"/>
              <a:t> </a:t>
            </a:r>
            <a:r>
              <a:rPr lang="en-US" err="1"/>
              <a:t>atau</a:t>
            </a:r>
            <a:r>
              <a:rPr lang="en-US"/>
              <a:t> </a:t>
            </a:r>
            <a:r>
              <a:rPr lang="en-US" err="1"/>
              <a:t>setengah</a:t>
            </a:r>
            <a:r>
              <a:rPr lang="en-US"/>
              <a:t> </a:t>
            </a:r>
            <a:r>
              <a:rPr lang="en-US" err="1"/>
              <a:t>penduduk</a:t>
            </a:r>
            <a:r>
              <a:rPr lang="en-US"/>
              <a:t> Indonesia </a:t>
            </a:r>
            <a:r>
              <a:rPr lang="en-US" err="1"/>
              <a:t>menggunakan</a:t>
            </a:r>
            <a:r>
              <a:rPr lang="en-US"/>
              <a:t> media </a:t>
            </a:r>
            <a:r>
              <a:rPr lang="en-US" err="1"/>
              <a:t>sosial</a:t>
            </a:r>
            <a:r>
              <a:rPr lang="en-US"/>
              <a:t>. Salah </a:t>
            </a:r>
            <a:r>
              <a:rPr lang="en-US" err="1"/>
              <a:t>satunya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platform X. X </a:t>
            </a:r>
            <a:r>
              <a:rPr lang="en-US" err="1"/>
              <a:t>merekam</a:t>
            </a:r>
            <a:r>
              <a:rPr lang="en-US"/>
              <a:t> </a:t>
            </a:r>
            <a:r>
              <a:rPr lang="en-US" err="1"/>
              <a:t>jutaan</a:t>
            </a:r>
            <a:r>
              <a:rPr lang="en-US"/>
              <a:t> </a:t>
            </a:r>
            <a:r>
              <a:rPr lang="en-US" err="1"/>
              <a:t>cuitan</a:t>
            </a:r>
            <a:r>
              <a:rPr lang="en-US"/>
              <a:t> </a:t>
            </a:r>
            <a:r>
              <a:rPr lang="en-US" err="1"/>
              <a:t>pendapat</a:t>
            </a:r>
            <a:r>
              <a:rPr lang="en-US"/>
              <a:t> </a:t>
            </a:r>
            <a:r>
              <a:rPr lang="en-US" err="1"/>
              <a:t>masyarakat</a:t>
            </a:r>
            <a:r>
              <a:rPr lang="en-US"/>
              <a:t> </a:t>
            </a:r>
            <a:r>
              <a:rPr lang="en-US" err="1"/>
              <a:t>terutama</a:t>
            </a:r>
            <a:r>
              <a:rPr lang="en-US"/>
              <a:t> </a:t>
            </a:r>
            <a:r>
              <a:rPr lang="en-US" err="1"/>
              <a:t>mengenai</a:t>
            </a:r>
            <a:r>
              <a:rPr lang="en-US"/>
              <a:t> </a:t>
            </a:r>
            <a:r>
              <a:rPr lang="en-US" err="1"/>
              <a:t>kandidat</a:t>
            </a:r>
            <a:r>
              <a:rPr lang="en-US"/>
              <a:t> </a:t>
            </a:r>
            <a:r>
              <a:rPr lang="en-US" err="1"/>
              <a:t>pilpres</a:t>
            </a:r>
            <a:r>
              <a:rPr lang="en-US"/>
              <a:t>. Oleh </a:t>
            </a:r>
            <a:r>
              <a:rPr lang="en-US" err="1"/>
              <a:t>karena</a:t>
            </a:r>
            <a:r>
              <a:rPr lang="en-US"/>
              <a:t> </a:t>
            </a:r>
            <a:r>
              <a:rPr lang="en-US" err="1"/>
              <a:t>itu</a:t>
            </a:r>
            <a:r>
              <a:rPr lang="en-US"/>
              <a:t> </a:t>
            </a:r>
            <a:r>
              <a:rPr lang="en-US" err="1"/>
              <a:t>perlu</a:t>
            </a:r>
            <a:r>
              <a:rPr lang="en-US"/>
              <a:t> </a:t>
            </a:r>
            <a:r>
              <a:rPr lang="en-US" err="1"/>
              <a:t>dilakukan</a:t>
            </a:r>
            <a:r>
              <a:rPr lang="en-US"/>
              <a:t> </a:t>
            </a:r>
            <a:r>
              <a:rPr lang="en-US" err="1"/>
              <a:t>analisis</a:t>
            </a:r>
            <a:r>
              <a:rPr lang="en-US"/>
              <a:t> </a:t>
            </a:r>
            <a:r>
              <a:rPr lang="en-US" err="1"/>
              <a:t>opini</a:t>
            </a:r>
            <a:r>
              <a:rPr lang="en-US"/>
              <a:t> </a:t>
            </a:r>
            <a:r>
              <a:rPr lang="en-US" err="1"/>
              <a:t>publik</a:t>
            </a:r>
            <a:r>
              <a:rPr lang="en-US"/>
              <a:t> </a:t>
            </a:r>
            <a:r>
              <a:rPr lang="en-US" err="1"/>
              <a:t>guna</a:t>
            </a:r>
            <a:r>
              <a:rPr lang="en-US"/>
              <a:t> </a:t>
            </a:r>
            <a:r>
              <a:rPr lang="en-US" err="1"/>
              <a:t>memahami</a:t>
            </a:r>
            <a:r>
              <a:rPr lang="en-US"/>
              <a:t> </a:t>
            </a:r>
            <a:r>
              <a:rPr lang="en-US" err="1"/>
              <a:t>respon</a:t>
            </a:r>
            <a:r>
              <a:rPr lang="en-US"/>
              <a:t> </a:t>
            </a:r>
            <a:r>
              <a:rPr lang="en-US" err="1"/>
              <a:t>masyarakat</a:t>
            </a:r>
            <a:r>
              <a:rPr lang="en-US"/>
              <a:t> </a:t>
            </a:r>
            <a:r>
              <a:rPr lang="en-US" err="1"/>
              <a:t>terhadap</a:t>
            </a:r>
            <a:r>
              <a:rPr lang="en-US"/>
              <a:t> masing-masing </a:t>
            </a:r>
            <a:r>
              <a:rPr lang="en-US" err="1"/>
              <a:t>kandidat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96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840"/>
    </mc:Choice>
    <mc:Fallback xmlns="">
      <p:transition advTm="2884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7" name="Picture 6" descr="A black and white dotted sphere&#10;&#10;Description automatically generated">
            <a:extLst>
              <a:ext uri="{FF2B5EF4-FFF2-40B4-BE49-F238E27FC236}">
                <a16:creationId xmlns:a16="http://schemas.microsoft.com/office/drawing/2014/main" id="{7EBDA123-A5D2-08FC-E5DF-8287AB22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-182880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AEF1F-0DD6-E845-D156-8984AA407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1791" y="1009870"/>
            <a:ext cx="9144000" cy="708114"/>
          </a:xfrm>
        </p:spPr>
        <p:txBody>
          <a:bodyPr>
            <a:noAutofit/>
          </a:bodyPr>
          <a:lstStyle/>
          <a:p>
            <a:r>
              <a:rPr lang="en-ID" sz="4800" err="1">
                <a:solidFill>
                  <a:srgbClr val="000000"/>
                </a:solidFill>
              </a:rPr>
              <a:t>Contoh</a:t>
            </a:r>
            <a:r>
              <a:rPr lang="en-ID" sz="4800">
                <a:solidFill>
                  <a:srgbClr val="000000"/>
                </a:solidFill>
              </a:rPr>
              <a:t> </a:t>
            </a:r>
            <a:r>
              <a:rPr lang="en-ID" sz="4800" err="1">
                <a:solidFill>
                  <a:srgbClr val="000000"/>
                </a:solidFill>
              </a:rPr>
              <a:t>Interpretasi</a:t>
            </a:r>
            <a:r>
              <a:rPr lang="en-ID" sz="4800">
                <a:solidFill>
                  <a:srgbClr val="000000"/>
                </a:solidFill>
              </a:rPr>
              <a:t> </a:t>
            </a:r>
            <a:r>
              <a:rPr lang="en-ID" sz="4800" err="1">
                <a:solidFill>
                  <a:srgbClr val="000000"/>
                </a:solidFill>
              </a:rPr>
              <a:t>Topik</a:t>
            </a:r>
            <a:r>
              <a:rPr lang="en-ID" sz="4800">
                <a:solidFill>
                  <a:srgbClr val="000000"/>
                </a:solidFill>
              </a:rPr>
              <a:t> </a:t>
            </a:r>
            <a:r>
              <a:rPr lang="en-ID" sz="4800" err="1">
                <a:solidFill>
                  <a:srgbClr val="000000"/>
                </a:solidFill>
              </a:rPr>
              <a:t>Anies</a:t>
            </a:r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9" name="Picture 8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3DBFCC16-FAB4-F82E-7586-D48E9326F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-1128681"/>
            <a:ext cx="3032760" cy="3032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F559E4-1DDF-A04E-9B00-8A3FFB1DDB62}"/>
              </a:ext>
            </a:extLst>
          </p:cNvPr>
          <p:cNvSpPr txBox="1"/>
          <p:nvPr/>
        </p:nvSpPr>
        <p:spPr>
          <a:xfrm>
            <a:off x="774954" y="1714329"/>
            <a:ext cx="18388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Dukungan</a:t>
            </a:r>
          </a:p>
        </p:txBody>
      </p:sp>
      <p:sp>
        <p:nvSpPr>
          <p:cNvPr id="14" name="Title 12">
            <a:extLst>
              <a:ext uri="{FF2B5EF4-FFF2-40B4-BE49-F238E27FC236}">
                <a16:creationId xmlns:a16="http://schemas.microsoft.com/office/drawing/2014/main" id="{2735A883-2461-1EC1-98C6-3B5BE4FEAE7C}"/>
              </a:ext>
            </a:extLst>
          </p:cNvPr>
          <p:cNvSpPr txBox="1">
            <a:spLocks/>
          </p:cNvSpPr>
          <p:nvPr/>
        </p:nvSpPr>
        <p:spPr>
          <a:xfrm>
            <a:off x="9345801" y="100901"/>
            <a:ext cx="1328506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2A4936-5DF6-B41E-3A88-AB6A389F4314}"/>
              </a:ext>
            </a:extLst>
          </p:cNvPr>
          <p:cNvSpPr txBox="1"/>
          <p:nvPr/>
        </p:nvSpPr>
        <p:spPr>
          <a:xfrm>
            <a:off x="774951" y="4000327"/>
            <a:ext cx="20131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Konflik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486391F-E8FB-0079-5E23-D526ADFB1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7076" y="2275509"/>
            <a:ext cx="3945039" cy="1699310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7E7D2643-4361-3152-1702-89695D897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6473" y="4438891"/>
            <a:ext cx="5180877" cy="1645534"/>
          </a:xfrm>
          <a:prstGeom prst="rect">
            <a:avLst/>
          </a:prstGeom>
        </p:spPr>
      </p:pic>
      <p:pic>
        <p:nvPicPr>
          <p:cNvPr id="13" name="Picture 1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C57570C-3B0E-36D8-B445-C352003746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973" y="4444376"/>
            <a:ext cx="5132890" cy="1644209"/>
          </a:xfrm>
          <a:prstGeom prst="rect">
            <a:avLst/>
          </a:prstGeom>
        </p:spPr>
      </p:pic>
      <p:pic>
        <p:nvPicPr>
          <p:cNvPr id="16" name="Picture 15" descr="A screenshot of a chat&#10;&#10;Description automatically generated">
            <a:extLst>
              <a:ext uri="{FF2B5EF4-FFF2-40B4-BE49-F238E27FC236}">
                <a16:creationId xmlns:a16="http://schemas.microsoft.com/office/drawing/2014/main" id="{31F1EC35-2539-8EAF-143D-51E4B12D34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937" y="2300165"/>
            <a:ext cx="3925265" cy="1659642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816639B1-1D38-B1D5-4C26-0D60EF27B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721958"/>
              </p:ext>
            </p:extLst>
          </p:nvPr>
        </p:nvGraphicFramePr>
        <p:xfrm>
          <a:off x="825275" y="1725515"/>
          <a:ext cx="11188860" cy="4633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8320">
                  <a:extLst>
                    <a:ext uri="{9D8B030D-6E8A-4147-A177-3AD203B41FA5}">
                      <a16:colId xmlns:a16="http://schemas.microsoft.com/office/drawing/2014/main" val="1164096523"/>
                    </a:ext>
                  </a:extLst>
                </a:gridCol>
                <a:gridCol w="5560540">
                  <a:extLst>
                    <a:ext uri="{9D8B030D-6E8A-4147-A177-3AD203B41FA5}">
                      <a16:colId xmlns:a16="http://schemas.microsoft.com/office/drawing/2014/main" val="731591840"/>
                    </a:ext>
                  </a:extLst>
                </a:gridCol>
              </a:tblGrid>
              <a:tr h="401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52352"/>
                  </a:ext>
                </a:extLst>
              </a:tr>
              <a:tr h="18535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89061"/>
                  </a:ext>
                </a:extLst>
              </a:tr>
              <a:tr h="3861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509639"/>
                  </a:ext>
                </a:extLst>
              </a:tr>
              <a:tr h="199252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104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084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7" name="Picture 6" descr="A black and white dotted sphere&#10;&#10;Description automatically generated">
            <a:extLst>
              <a:ext uri="{FF2B5EF4-FFF2-40B4-BE49-F238E27FC236}">
                <a16:creationId xmlns:a16="http://schemas.microsoft.com/office/drawing/2014/main" id="{7EBDA123-A5D2-08FC-E5DF-8287AB22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-182880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AEF1F-0DD6-E845-D156-8984AA407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500" y="1193136"/>
            <a:ext cx="9144000" cy="708114"/>
          </a:xfrm>
        </p:spPr>
        <p:txBody>
          <a:bodyPr>
            <a:noAutofit/>
          </a:bodyPr>
          <a:lstStyle/>
          <a:p>
            <a:r>
              <a:rPr lang="en-ID" sz="4800" err="1">
                <a:solidFill>
                  <a:srgbClr val="000000"/>
                </a:solidFill>
              </a:rPr>
              <a:t>Contoh</a:t>
            </a:r>
            <a:r>
              <a:rPr lang="en-ID" sz="4800">
                <a:solidFill>
                  <a:srgbClr val="000000"/>
                </a:solidFill>
              </a:rPr>
              <a:t> </a:t>
            </a:r>
            <a:r>
              <a:rPr lang="en-ID" sz="4800" err="1">
                <a:solidFill>
                  <a:srgbClr val="000000"/>
                </a:solidFill>
              </a:rPr>
              <a:t>Interpretasi</a:t>
            </a:r>
            <a:r>
              <a:rPr lang="en-ID" sz="4800">
                <a:solidFill>
                  <a:srgbClr val="000000"/>
                </a:solidFill>
              </a:rPr>
              <a:t> </a:t>
            </a:r>
            <a:r>
              <a:rPr lang="en-ID" sz="4800" err="1">
                <a:solidFill>
                  <a:srgbClr val="000000"/>
                </a:solidFill>
              </a:rPr>
              <a:t>Topik</a:t>
            </a:r>
            <a:r>
              <a:rPr lang="en-ID" sz="4800">
                <a:solidFill>
                  <a:srgbClr val="000000"/>
                </a:solidFill>
              </a:rPr>
              <a:t> Prabowo</a:t>
            </a:r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9" name="Picture 8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3DBFCC16-FAB4-F82E-7586-D48E9326F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-1128681"/>
            <a:ext cx="3032760" cy="3032760"/>
          </a:xfrm>
          <a:prstGeom prst="rect">
            <a:avLst/>
          </a:prstGeom>
        </p:spPr>
      </p:pic>
      <p:sp>
        <p:nvSpPr>
          <p:cNvPr id="15" name="Title 12">
            <a:extLst>
              <a:ext uri="{FF2B5EF4-FFF2-40B4-BE49-F238E27FC236}">
                <a16:creationId xmlns:a16="http://schemas.microsoft.com/office/drawing/2014/main" id="{FCB74E61-BB54-CA88-1305-195794EF0011}"/>
              </a:ext>
            </a:extLst>
          </p:cNvPr>
          <p:cNvSpPr txBox="1">
            <a:spLocks/>
          </p:cNvSpPr>
          <p:nvPr/>
        </p:nvSpPr>
        <p:spPr>
          <a:xfrm>
            <a:off x="9345801" y="100901"/>
            <a:ext cx="1328506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J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2DA464DF-6235-32AF-DF9F-C2B529210E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2337" y="4688109"/>
            <a:ext cx="4137227" cy="1581151"/>
          </a:xfrm>
          <a:prstGeom prst="rect">
            <a:avLst/>
          </a:prstGeom>
        </p:spPr>
      </p:pic>
      <p:pic>
        <p:nvPicPr>
          <p:cNvPr id="20" name="Picture 19" descr="A screenshot of a phone&#10;&#10;Description automatically generated">
            <a:extLst>
              <a:ext uri="{FF2B5EF4-FFF2-40B4-BE49-F238E27FC236}">
                <a16:creationId xmlns:a16="http://schemas.microsoft.com/office/drawing/2014/main" id="{062E0758-21C1-9417-45A6-E5391EA351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0568" y="2474466"/>
            <a:ext cx="3734283" cy="1815539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04993A1-B348-4CFC-3F06-DD76DDB34A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18429" y="4290289"/>
            <a:ext cx="4823268" cy="2463600"/>
          </a:xfrm>
          <a:prstGeom prst="rect">
            <a:avLst/>
          </a:prstGeom>
        </p:spPr>
      </p:pic>
      <p:pic>
        <p:nvPicPr>
          <p:cNvPr id="22" name="Picture 21" descr="A screenshot of a phone&#10;&#10;Description automatically generated">
            <a:extLst>
              <a:ext uri="{FF2B5EF4-FFF2-40B4-BE49-F238E27FC236}">
                <a16:creationId xmlns:a16="http://schemas.microsoft.com/office/drawing/2014/main" id="{A9D5C509-4561-3318-D5DE-3C2E5384D5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0708" y="2478791"/>
            <a:ext cx="4121191" cy="1138419"/>
          </a:xfrm>
          <a:prstGeom prst="rect">
            <a:avLst/>
          </a:prstGeom>
        </p:spPr>
      </p:pic>
      <p:pic>
        <p:nvPicPr>
          <p:cNvPr id="23" name="Picture 2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682949C-CFAC-358F-7808-89F968CAFA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1455" y="4911946"/>
            <a:ext cx="4920206" cy="1123830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B7EE4DC-A506-8496-94B1-98501A74F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84030"/>
              </p:ext>
            </p:extLst>
          </p:nvPr>
        </p:nvGraphicFramePr>
        <p:xfrm>
          <a:off x="738465" y="1899135"/>
          <a:ext cx="10821208" cy="48191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76783">
                  <a:extLst>
                    <a:ext uri="{9D8B030D-6E8A-4147-A177-3AD203B41FA5}">
                      <a16:colId xmlns:a16="http://schemas.microsoft.com/office/drawing/2014/main" val="1164096523"/>
                    </a:ext>
                  </a:extLst>
                </a:gridCol>
                <a:gridCol w="5044425">
                  <a:extLst>
                    <a:ext uri="{9D8B030D-6E8A-4147-A177-3AD203B41FA5}">
                      <a16:colId xmlns:a16="http://schemas.microsoft.com/office/drawing/2014/main" val="731591840"/>
                    </a:ext>
                  </a:extLst>
                </a:gridCol>
              </a:tblGrid>
              <a:tr h="401594">
                <a:tc>
                  <a:txBody>
                    <a:bodyPr/>
                    <a:lstStyle/>
                    <a:p>
                      <a:r>
                        <a:rPr lang="en-US"/>
                        <a:t>Dukungan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52352"/>
                  </a:ext>
                </a:extLst>
              </a:tr>
              <a:tr h="20388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89061"/>
                  </a:ext>
                </a:extLst>
              </a:tr>
              <a:tr h="386148">
                <a:tc>
                  <a:txBody>
                    <a:bodyPr/>
                    <a:lstStyle/>
                    <a:p>
                      <a:r>
                        <a:rPr lang="en-US"/>
                        <a:t>Debat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509639"/>
                  </a:ext>
                </a:extLst>
              </a:tr>
              <a:tr h="199252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104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10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7" name="Picture 6" descr="A black and white dotted sphere&#10;&#10;Description automatically generated">
            <a:extLst>
              <a:ext uri="{FF2B5EF4-FFF2-40B4-BE49-F238E27FC236}">
                <a16:creationId xmlns:a16="http://schemas.microsoft.com/office/drawing/2014/main" id="{7EBDA123-A5D2-08FC-E5DF-8287AB22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-182880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AEF1F-0DD6-E845-D156-8984AA407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500" y="1193136"/>
            <a:ext cx="9144000" cy="708114"/>
          </a:xfrm>
        </p:spPr>
        <p:txBody>
          <a:bodyPr>
            <a:noAutofit/>
          </a:bodyPr>
          <a:lstStyle/>
          <a:p>
            <a:r>
              <a:rPr lang="en-ID" sz="4800" err="1">
                <a:solidFill>
                  <a:srgbClr val="000000"/>
                </a:solidFill>
              </a:rPr>
              <a:t>Contoh</a:t>
            </a:r>
            <a:r>
              <a:rPr lang="en-ID" sz="4800">
                <a:solidFill>
                  <a:srgbClr val="000000"/>
                </a:solidFill>
              </a:rPr>
              <a:t> </a:t>
            </a:r>
            <a:r>
              <a:rPr lang="en-ID" sz="4800" err="1">
                <a:solidFill>
                  <a:srgbClr val="000000"/>
                </a:solidFill>
              </a:rPr>
              <a:t>Interpretasi</a:t>
            </a:r>
            <a:r>
              <a:rPr lang="en-ID" sz="4800">
                <a:solidFill>
                  <a:srgbClr val="000000"/>
                </a:solidFill>
              </a:rPr>
              <a:t> </a:t>
            </a:r>
            <a:r>
              <a:rPr lang="en-ID" sz="4800" err="1">
                <a:solidFill>
                  <a:srgbClr val="000000"/>
                </a:solidFill>
              </a:rPr>
              <a:t>Topik</a:t>
            </a:r>
            <a:r>
              <a:rPr lang="en-ID" sz="4800">
                <a:solidFill>
                  <a:srgbClr val="000000"/>
                </a:solidFill>
              </a:rPr>
              <a:t> Prabowo</a:t>
            </a:r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9" name="Picture 8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3DBFCC16-FAB4-F82E-7586-D48E9326F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-1128681"/>
            <a:ext cx="3032760" cy="3032760"/>
          </a:xfrm>
          <a:prstGeom prst="rect">
            <a:avLst/>
          </a:prstGeom>
        </p:spPr>
      </p:pic>
      <p:sp>
        <p:nvSpPr>
          <p:cNvPr id="15" name="Title 12">
            <a:extLst>
              <a:ext uri="{FF2B5EF4-FFF2-40B4-BE49-F238E27FC236}">
                <a16:creationId xmlns:a16="http://schemas.microsoft.com/office/drawing/2014/main" id="{FCB74E61-BB54-CA88-1305-195794EF0011}"/>
              </a:ext>
            </a:extLst>
          </p:cNvPr>
          <p:cNvSpPr txBox="1">
            <a:spLocks/>
          </p:cNvSpPr>
          <p:nvPr/>
        </p:nvSpPr>
        <p:spPr>
          <a:xfrm>
            <a:off x="9345801" y="100901"/>
            <a:ext cx="1328506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K</a:t>
            </a:r>
          </a:p>
        </p:txBody>
      </p:sp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FEF856E7-2D6A-018D-D695-733C9A526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672" y="2508149"/>
            <a:ext cx="4795416" cy="915727"/>
          </a:xfrm>
          <a:prstGeom prst="rect">
            <a:avLst/>
          </a:prstGeom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DE00F825-3393-6758-05EF-9E4D097A0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3972" y="4052887"/>
            <a:ext cx="5044031" cy="1954554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E62D82F-2C75-F755-EF55-FA61BDEB4A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187" y="2416274"/>
            <a:ext cx="3906818" cy="11187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6154A5-852E-3C20-8C38-CAA28E716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187" y="4458372"/>
            <a:ext cx="5044031" cy="1589966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EAA1D02-21DC-4BBA-2236-A8BA77DA3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551323"/>
              </p:ext>
            </p:extLst>
          </p:nvPr>
        </p:nvGraphicFramePr>
        <p:xfrm>
          <a:off x="825275" y="1966654"/>
          <a:ext cx="11188860" cy="4077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8320">
                  <a:extLst>
                    <a:ext uri="{9D8B030D-6E8A-4147-A177-3AD203B41FA5}">
                      <a16:colId xmlns:a16="http://schemas.microsoft.com/office/drawing/2014/main" val="1164096523"/>
                    </a:ext>
                  </a:extLst>
                </a:gridCol>
                <a:gridCol w="5560540">
                  <a:extLst>
                    <a:ext uri="{9D8B030D-6E8A-4147-A177-3AD203B41FA5}">
                      <a16:colId xmlns:a16="http://schemas.microsoft.com/office/drawing/2014/main" val="731591840"/>
                    </a:ext>
                  </a:extLst>
                </a:gridCol>
              </a:tblGrid>
              <a:tr h="432486">
                <a:tc>
                  <a:txBody>
                    <a:bodyPr/>
                    <a:lstStyle/>
                    <a:p>
                      <a:r>
                        <a:rPr lang="en-US"/>
                        <a:t>Kampanye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52352"/>
                  </a:ext>
                </a:extLst>
              </a:tr>
              <a:tr h="126656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89061"/>
                  </a:ext>
                </a:extLst>
              </a:tr>
              <a:tr h="386148">
                <a:tc>
                  <a:txBody>
                    <a:bodyPr/>
                    <a:lstStyle/>
                    <a:p>
                      <a:r>
                        <a:rPr lang="en-US"/>
                        <a:t>Program Kerja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509639"/>
                  </a:ext>
                </a:extLst>
              </a:tr>
              <a:tr h="199252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104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398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7" name="Picture 6" descr="A black and white dotted sphere&#10;&#10;Description automatically generated">
            <a:extLst>
              <a:ext uri="{FF2B5EF4-FFF2-40B4-BE49-F238E27FC236}">
                <a16:creationId xmlns:a16="http://schemas.microsoft.com/office/drawing/2014/main" id="{7EBDA123-A5D2-08FC-E5DF-8287AB22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-182880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AEF1F-0DD6-E845-D156-8984AA407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044" y="1009870"/>
            <a:ext cx="9144000" cy="708114"/>
          </a:xfrm>
        </p:spPr>
        <p:txBody>
          <a:bodyPr>
            <a:noAutofit/>
          </a:bodyPr>
          <a:lstStyle/>
          <a:p>
            <a:r>
              <a:rPr lang="en-ID" sz="4800" err="1">
                <a:solidFill>
                  <a:srgbClr val="000000"/>
                </a:solidFill>
              </a:rPr>
              <a:t>Contoh</a:t>
            </a:r>
            <a:r>
              <a:rPr lang="en-ID" sz="4800">
                <a:solidFill>
                  <a:srgbClr val="000000"/>
                </a:solidFill>
              </a:rPr>
              <a:t> </a:t>
            </a:r>
            <a:r>
              <a:rPr lang="en-ID" sz="4800" err="1">
                <a:solidFill>
                  <a:srgbClr val="000000"/>
                </a:solidFill>
              </a:rPr>
              <a:t>Interpretasi</a:t>
            </a:r>
            <a:r>
              <a:rPr lang="en-ID" sz="4800">
                <a:solidFill>
                  <a:srgbClr val="000000"/>
                </a:solidFill>
              </a:rPr>
              <a:t> Topik Ganjar</a:t>
            </a:r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9" name="Picture 8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3DBFCC16-FAB4-F82E-7586-D48E9326F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-1128681"/>
            <a:ext cx="3032760" cy="3032760"/>
          </a:xfrm>
          <a:prstGeom prst="rect">
            <a:avLst/>
          </a:prstGeom>
        </p:spPr>
      </p:pic>
      <p:sp>
        <p:nvSpPr>
          <p:cNvPr id="15" name="Title 12">
            <a:extLst>
              <a:ext uri="{FF2B5EF4-FFF2-40B4-BE49-F238E27FC236}">
                <a16:creationId xmlns:a16="http://schemas.microsoft.com/office/drawing/2014/main" id="{FCB74E61-BB54-CA88-1305-195794EF0011}"/>
              </a:ext>
            </a:extLst>
          </p:cNvPr>
          <p:cNvSpPr txBox="1">
            <a:spLocks/>
          </p:cNvSpPr>
          <p:nvPr/>
        </p:nvSpPr>
        <p:spPr>
          <a:xfrm>
            <a:off x="9345801" y="100901"/>
            <a:ext cx="1328506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L</a:t>
            </a:r>
          </a:p>
        </p:txBody>
      </p:sp>
      <p:pic>
        <p:nvPicPr>
          <p:cNvPr id="3" name="Picture 2" descr="A screenshot of a message&#10;&#10;Description automatically generated">
            <a:extLst>
              <a:ext uri="{FF2B5EF4-FFF2-40B4-BE49-F238E27FC236}">
                <a16:creationId xmlns:a16="http://schemas.microsoft.com/office/drawing/2014/main" id="{0940EF7A-9FF9-B83C-C690-9009894A9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896" y="2263694"/>
            <a:ext cx="3736815" cy="1558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53CFAF-EA73-465C-E362-327187FF4E27}"/>
              </a:ext>
            </a:extLst>
          </p:cNvPr>
          <p:cNvSpPr txBox="1"/>
          <p:nvPr/>
        </p:nvSpPr>
        <p:spPr>
          <a:xfrm>
            <a:off x="1054672" y="1897594"/>
            <a:ext cx="24954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Program Kerja Positif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C8CCA2-50C7-B830-F6C1-9E9D7001F5FF}"/>
              </a:ext>
            </a:extLst>
          </p:cNvPr>
          <p:cNvSpPr txBox="1"/>
          <p:nvPr/>
        </p:nvSpPr>
        <p:spPr>
          <a:xfrm>
            <a:off x="8259912" y="1897593"/>
            <a:ext cx="24954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Program Kerja Negatif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B0FEE-F178-58AD-467A-5DA869FB6079}"/>
              </a:ext>
            </a:extLst>
          </p:cNvPr>
          <p:cNvSpPr txBox="1"/>
          <p:nvPr/>
        </p:nvSpPr>
        <p:spPr>
          <a:xfrm>
            <a:off x="1054672" y="3981037"/>
            <a:ext cx="24954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Dukungan Positif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97E912-73A8-B55F-1B58-D01C769BFD4F}"/>
              </a:ext>
            </a:extLst>
          </p:cNvPr>
          <p:cNvSpPr txBox="1"/>
          <p:nvPr/>
        </p:nvSpPr>
        <p:spPr>
          <a:xfrm>
            <a:off x="8259912" y="3981036"/>
            <a:ext cx="24954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Dukungan Negatif</a:t>
            </a:r>
          </a:p>
        </p:txBody>
      </p:sp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F4E8544F-5A08-89E1-3E15-3CD03111A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2197" y="2435025"/>
            <a:ext cx="4378366" cy="1534610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40A1072-0061-87E0-401F-B80E2980C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0574" y="4350031"/>
            <a:ext cx="4134574" cy="1408495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9E54C2A-2438-D303-8B3B-F3A8D9542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686056"/>
              </p:ext>
            </p:extLst>
          </p:nvPr>
        </p:nvGraphicFramePr>
        <p:xfrm>
          <a:off x="825275" y="1725515"/>
          <a:ext cx="11188860" cy="46028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8320">
                  <a:extLst>
                    <a:ext uri="{9D8B030D-6E8A-4147-A177-3AD203B41FA5}">
                      <a16:colId xmlns:a16="http://schemas.microsoft.com/office/drawing/2014/main" val="1164096523"/>
                    </a:ext>
                  </a:extLst>
                </a:gridCol>
                <a:gridCol w="5560540">
                  <a:extLst>
                    <a:ext uri="{9D8B030D-6E8A-4147-A177-3AD203B41FA5}">
                      <a16:colId xmlns:a16="http://schemas.microsoft.com/office/drawing/2014/main" val="731591840"/>
                    </a:ext>
                  </a:extLst>
                </a:gridCol>
              </a:tblGrid>
              <a:tr h="52516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52352"/>
                  </a:ext>
                </a:extLst>
              </a:tr>
              <a:tr h="16990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89061"/>
                  </a:ext>
                </a:extLst>
              </a:tr>
              <a:tr h="3861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509639"/>
                  </a:ext>
                </a:extLst>
              </a:tr>
              <a:tr h="199252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104616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F0FFA4C-4AF0-03C8-7B32-8667E58949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6334" y="4439060"/>
            <a:ext cx="5070988" cy="13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8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9360082-D1EC-185C-C474-62AC4EB144FA}"/>
              </a:ext>
            </a:extLst>
          </p:cNvPr>
          <p:cNvSpPr/>
          <p:nvPr/>
        </p:nvSpPr>
        <p:spPr>
          <a:xfrm>
            <a:off x="1744459" y="2417024"/>
            <a:ext cx="5859161" cy="1143000"/>
          </a:xfrm>
          <a:prstGeom prst="round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Model </a:t>
            </a:r>
            <a:r>
              <a:rPr lang="en-US" err="1"/>
              <a:t>terbaik</a:t>
            </a:r>
            <a:r>
              <a:rPr lang="en-US"/>
              <a:t> yang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b="1">
                <a:solidFill>
                  <a:srgbClr val="FFFF00"/>
                </a:solidFill>
              </a:rPr>
              <a:t>Analisis </a:t>
            </a:r>
            <a:r>
              <a:rPr lang="en-US" b="1" err="1">
                <a:solidFill>
                  <a:srgbClr val="FFFF00"/>
                </a:solidFill>
              </a:rPr>
              <a:t>Sentimen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model </a:t>
            </a:r>
            <a:r>
              <a:rPr lang="en-US" b="1" err="1">
                <a:solidFill>
                  <a:srgbClr val="FFFF00"/>
                </a:solidFill>
                <a:latin typeface="Aptos"/>
                <a:cs typeface="Times New Roman"/>
              </a:rPr>
              <a:t>RoBERTa</a:t>
            </a:r>
            <a:r>
              <a:rPr lang="en-US" b="1">
                <a:solidFill>
                  <a:srgbClr val="FFFF00"/>
                </a:solidFill>
                <a:latin typeface="Aptos"/>
                <a:cs typeface="Times New Roman"/>
              </a:rPr>
              <a:t> Fine-Tuned</a:t>
            </a:r>
            <a:endParaRPr lang="en-US" b="1">
              <a:solidFill>
                <a:srgbClr val="FFFF00"/>
              </a:solidFill>
              <a:latin typeface="Apto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5EB54A-9F37-3530-ED32-50BA95A5D119}"/>
              </a:ext>
            </a:extLst>
          </p:cNvPr>
          <p:cNvSpPr/>
          <p:nvPr/>
        </p:nvSpPr>
        <p:spPr>
          <a:xfrm>
            <a:off x="3405280" y="2216259"/>
            <a:ext cx="2399270" cy="40159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Sentiment 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5D1D07-493D-4D2E-645C-9686F50A7123}"/>
              </a:ext>
            </a:extLst>
          </p:cNvPr>
          <p:cNvSpPr txBox="1"/>
          <p:nvPr/>
        </p:nvSpPr>
        <p:spPr>
          <a:xfrm>
            <a:off x="8095441" y="2419468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Aptos"/>
              </a:rPr>
              <a:t>Accuracy  : 0.922</a:t>
            </a:r>
          </a:p>
          <a:p>
            <a:r>
              <a:rPr lang="en-US" i="1">
                <a:latin typeface="Aptos"/>
              </a:rPr>
              <a:t>F1-score   : 0.914</a:t>
            </a:r>
          </a:p>
          <a:p>
            <a:r>
              <a:rPr lang="en-US" i="1">
                <a:latin typeface="Aptos"/>
              </a:rPr>
              <a:t>precision  : 0.916</a:t>
            </a:r>
            <a:endParaRPr lang="en-US">
              <a:latin typeface="Aptos"/>
            </a:endParaRPr>
          </a:p>
          <a:p>
            <a:r>
              <a:rPr lang="en-US" i="1">
                <a:latin typeface="Aptos"/>
              </a:rPr>
              <a:t>Recall    : 0.913</a:t>
            </a:r>
            <a:endParaRPr lang="en-US">
              <a:latin typeface="Aptos"/>
            </a:endParaRPr>
          </a:p>
        </p:txBody>
      </p:sp>
      <p:pic>
        <p:nvPicPr>
          <p:cNvPr id="11" name="Picture 10" descr="Image result for prabowo gibran">
            <a:extLst>
              <a:ext uri="{FF2B5EF4-FFF2-40B4-BE49-F238E27FC236}">
                <a16:creationId xmlns:a16="http://schemas.microsoft.com/office/drawing/2014/main" id="{BD9EA5A2-14C2-10B2-1EE6-B14E1EBCF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984" y="4421661"/>
            <a:ext cx="1365145" cy="9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 result for anies muhaimin">
            <a:extLst>
              <a:ext uri="{FF2B5EF4-FFF2-40B4-BE49-F238E27FC236}">
                <a16:creationId xmlns:a16="http://schemas.microsoft.com/office/drawing/2014/main" id="{77243774-789E-80E1-B31D-0D1164C0F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08"/>
          <a:stretch/>
        </p:blipFill>
        <p:spPr bwMode="auto">
          <a:xfrm>
            <a:off x="1964846" y="4421661"/>
            <a:ext cx="1351612" cy="98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74D702-0854-E8F1-4E7F-E22E3FBD9EB1}"/>
              </a:ext>
            </a:extLst>
          </p:cNvPr>
          <p:cNvCxnSpPr/>
          <p:nvPr/>
        </p:nvCxnSpPr>
        <p:spPr>
          <a:xfrm>
            <a:off x="4332623" y="4059449"/>
            <a:ext cx="0" cy="2261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DAA471-7066-D0E4-CE05-B0E85A8BAA1A}"/>
              </a:ext>
            </a:extLst>
          </p:cNvPr>
          <p:cNvCxnSpPr/>
          <p:nvPr/>
        </p:nvCxnSpPr>
        <p:spPr>
          <a:xfrm>
            <a:off x="7926313" y="4025036"/>
            <a:ext cx="0" cy="22614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E25694B-3841-A5A1-0D11-EECD56B36615}"/>
              </a:ext>
            </a:extLst>
          </p:cNvPr>
          <p:cNvSpPr txBox="1"/>
          <p:nvPr/>
        </p:nvSpPr>
        <p:spPr>
          <a:xfrm>
            <a:off x="1088384" y="5477484"/>
            <a:ext cx="3104535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D" err="1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cs typeface="Times New Roman"/>
              </a:rPr>
              <a:t>Jumlah</a:t>
            </a:r>
            <a:r>
              <a:rPr lang="en-ID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cs typeface="Times New Roman"/>
              </a:rPr>
              <a:t> </a:t>
            </a:r>
            <a:r>
              <a:rPr lang="en-ID" err="1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cs typeface="Times New Roman"/>
              </a:rPr>
              <a:t>Topik</a:t>
            </a:r>
            <a:r>
              <a:rPr lang="en-ID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cs typeface="Times New Roman"/>
              </a:rPr>
              <a:t>: 5</a:t>
            </a:r>
          </a:p>
          <a:p>
            <a:pPr algn="ctr"/>
            <a:r>
              <a:rPr lang="en-ID">
                <a:highlight>
                  <a:srgbClr val="FFFFFF"/>
                </a:highlight>
                <a:latin typeface="Times New Roman"/>
                <a:cs typeface="Times New Roman"/>
              </a:rPr>
              <a:t>Skor </a:t>
            </a:r>
            <a:r>
              <a:rPr lang="en-ID" err="1">
                <a:highlight>
                  <a:srgbClr val="FFFFFF"/>
                </a:highlight>
                <a:latin typeface="Times New Roman"/>
                <a:cs typeface="Times New Roman"/>
              </a:rPr>
              <a:t>Koheren</a:t>
            </a:r>
            <a:r>
              <a:rPr lang="en-ID">
                <a:highlight>
                  <a:srgbClr val="FFFFFF"/>
                </a:highlight>
                <a:latin typeface="Times New Roman"/>
                <a:cs typeface="Times New Roman"/>
              </a:rPr>
              <a:t>: 0.351</a:t>
            </a:r>
          </a:p>
        </p:txBody>
      </p:sp>
      <p:pic>
        <p:nvPicPr>
          <p:cNvPr id="28" name="Picture 27" descr="A couple of men in suits&#10;&#10;Description automatically generated">
            <a:extLst>
              <a:ext uri="{FF2B5EF4-FFF2-40B4-BE49-F238E27FC236}">
                <a16:creationId xmlns:a16="http://schemas.microsoft.com/office/drawing/2014/main" id="{51126C37-866C-60C6-6CFD-A705868F6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9463" y="4415771"/>
            <a:ext cx="1259972" cy="98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B2E5D7-8A37-D536-ABF8-8F239B338384}"/>
              </a:ext>
            </a:extLst>
          </p:cNvPr>
          <p:cNvSpPr txBox="1"/>
          <p:nvPr/>
        </p:nvSpPr>
        <p:spPr>
          <a:xfrm>
            <a:off x="4620357" y="5467187"/>
            <a:ext cx="3104535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D" err="1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cs typeface="Times New Roman"/>
              </a:rPr>
              <a:t>Jumlah</a:t>
            </a:r>
            <a:r>
              <a:rPr lang="en-ID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cs typeface="Times New Roman"/>
              </a:rPr>
              <a:t> </a:t>
            </a:r>
            <a:r>
              <a:rPr lang="en-ID" err="1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cs typeface="Times New Roman"/>
              </a:rPr>
              <a:t>Topik</a:t>
            </a:r>
            <a:r>
              <a:rPr lang="en-ID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cs typeface="Times New Roman"/>
              </a:rPr>
              <a:t>: 6</a:t>
            </a:r>
          </a:p>
          <a:p>
            <a:pPr algn="ctr"/>
            <a:r>
              <a:rPr lang="en-ID">
                <a:highlight>
                  <a:srgbClr val="FFFFFF"/>
                </a:highlight>
                <a:latin typeface="Times New Roman"/>
                <a:cs typeface="Times New Roman"/>
              </a:rPr>
              <a:t>Skor </a:t>
            </a:r>
            <a:r>
              <a:rPr lang="en-ID" err="1">
                <a:highlight>
                  <a:srgbClr val="FFFFFF"/>
                </a:highlight>
                <a:latin typeface="Times New Roman"/>
                <a:cs typeface="Times New Roman"/>
              </a:rPr>
              <a:t>Koheren</a:t>
            </a:r>
            <a:r>
              <a:rPr lang="en-ID">
                <a:highlight>
                  <a:srgbClr val="FFFFFF"/>
                </a:highlight>
                <a:latin typeface="Times New Roman"/>
                <a:cs typeface="Times New Roman"/>
              </a:rPr>
              <a:t>: 0.413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4427C-39B8-82E8-C2CF-92C4B8063FBA}"/>
              </a:ext>
            </a:extLst>
          </p:cNvPr>
          <p:cNvSpPr txBox="1"/>
          <p:nvPr/>
        </p:nvSpPr>
        <p:spPr>
          <a:xfrm>
            <a:off x="8244214" y="5477484"/>
            <a:ext cx="3104535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D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cs typeface="Times New Roman"/>
              </a:rPr>
              <a:t>Jumlah </a:t>
            </a:r>
            <a:r>
              <a:rPr lang="en-ID" err="1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cs typeface="Times New Roman"/>
              </a:rPr>
              <a:t>Topik</a:t>
            </a:r>
            <a:r>
              <a:rPr lang="en-ID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cs typeface="Times New Roman"/>
              </a:rPr>
              <a:t>: 4</a:t>
            </a:r>
          </a:p>
          <a:p>
            <a:pPr algn="ctr"/>
            <a:r>
              <a:rPr lang="en-ID">
                <a:highlight>
                  <a:srgbClr val="FFFFFF"/>
                </a:highlight>
                <a:latin typeface="Times New Roman"/>
                <a:cs typeface="Times New Roman"/>
              </a:rPr>
              <a:t>Skor </a:t>
            </a:r>
            <a:r>
              <a:rPr lang="en-ID" err="1">
                <a:highlight>
                  <a:srgbClr val="FFFFFF"/>
                </a:highlight>
                <a:latin typeface="Times New Roman"/>
                <a:cs typeface="Times New Roman"/>
              </a:rPr>
              <a:t>Koheren</a:t>
            </a:r>
            <a:r>
              <a:rPr lang="en-ID">
                <a:highlight>
                  <a:srgbClr val="FFFFFF"/>
                </a:highlight>
                <a:latin typeface="Times New Roman"/>
                <a:cs typeface="Times New Roman"/>
              </a:rPr>
              <a:t>: 0.305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59B048-C907-C90C-32F9-3C6C5BF3FC5A}"/>
              </a:ext>
            </a:extLst>
          </p:cNvPr>
          <p:cNvSpPr/>
          <p:nvPr/>
        </p:nvSpPr>
        <p:spPr>
          <a:xfrm>
            <a:off x="4960541" y="3828181"/>
            <a:ext cx="2399270" cy="40159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Topic Modeling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48E2402-C061-FEDC-4565-8741C88B1684}"/>
              </a:ext>
            </a:extLst>
          </p:cNvPr>
          <p:cNvSpPr txBox="1">
            <a:spLocks/>
          </p:cNvSpPr>
          <p:nvPr/>
        </p:nvSpPr>
        <p:spPr>
          <a:xfrm>
            <a:off x="1669700" y="1350729"/>
            <a:ext cx="9144000" cy="708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4800">
                <a:solidFill>
                  <a:srgbClr val="000000"/>
                </a:solidFill>
              </a:rPr>
              <a:t>Kesimpulan Model</a:t>
            </a:r>
            <a:endParaRPr lang="en-US"/>
          </a:p>
        </p:txBody>
      </p:sp>
      <p:sp>
        <p:nvSpPr>
          <p:cNvPr id="43" name="Title 12">
            <a:extLst>
              <a:ext uri="{FF2B5EF4-FFF2-40B4-BE49-F238E27FC236}">
                <a16:creationId xmlns:a16="http://schemas.microsoft.com/office/drawing/2014/main" id="{2AE7CB1D-D0B2-8E21-157E-DD51EEB67D14}"/>
              </a:ext>
            </a:extLst>
          </p:cNvPr>
          <p:cNvSpPr txBox="1">
            <a:spLocks/>
          </p:cNvSpPr>
          <p:nvPr/>
        </p:nvSpPr>
        <p:spPr>
          <a:xfrm>
            <a:off x="9345801" y="100901"/>
            <a:ext cx="1328506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64061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25" name="Title 12">
            <a:extLst>
              <a:ext uri="{FF2B5EF4-FFF2-40B4-BE49-F238E27FC236}">
                <a16:creationId xmlns:a16="http://schemas.microsoft.com/office/drawing/2014/main" id="{59722AF8-6B2E-DC1E-8248-D13D8D32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32" y="1086678"/>
            <a:ext cx="10407594" cy="612211"/>
          </a:xfrm>
        </p:spPr>
        <p:txBody>
          <a:bodyPr>
            <a:normAutofit/>
          </a:bodyPr>
          <a:lstStyle/>
          <a:p>
            <a:r>
              <a:rPr lang="en-US" sz="3600" err="1"/>
              <a:t>Analisis</a:t>
            </a:r>
            <a:r>
              <a:rPr lang="en-US" sz="3600"/>
              <a:t> </a:t>
            </a:r>
            <a:r>
              <a:rPr lang="en-US" sz="3600" err="1"/>
              <a:t>Opini</a:t>
            </a:r>
            <a:r>
              <a:rPr lang="en-US" sz="3600"/>
              <a:t> Publik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ABEDC3-EF09-98A7-011D-A2811C0AC4BF}"/>
              </a:ext>
            </a:extLst>
          </p:cNvPr>
          <p:cNvSpPr txBox="1"/>
          <p:nvPr/>
        </p:nvSpPr>
        <p:spPr>
          <a:xfrm>
            <a:off x="4199012" y="1683278"/>
            <a:ext cx="716279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err="1"/>
              <a:t>Bagaimana</a:t>
            </a:r>
            <a:r>
              <a:rPr lang="en-US" sz="2400"/>
              <a:t> </a:t>
            </a:r>
            <a:r>
              <a:rPr lang="en-US" sz="2400" err="1"/>
              <a:t>Perkembangan</a:t>
            </a:r>
            <a:r>
              <a:rPr lang="en-US" sz="2400"/>
              <a:t> </a:t>
            </a:r>
            <a:r>
              <a:rPr lang="en-US" sz="2400" err="1"/>
              <a:t>Topik</a:t>
            </a:r>
            <a:r>
              <a:rPr lang="en-US" sz="2400"/>
              <a:t> dan </a:t>
            </a:r>
            <a:r>
              <a:rPr lang="en-US" sz="2400" err="1"/>
              <a:t>Sentimen</a:t>
            </a:r>
            <a:endParaRPr lang="en-ID" sz="2400"/>
          </a:p>
          <a:p>
            <a:r>
              <a:rPr lang="en-US" sz="2400" err="1"/>
              <a:t>Untuk</a:t>
            </a:r>
            <a:r>
              <a:rPr lang="en-US" sz="2400"/>
              <a:t> Masing-Masing </a:t>
            </a:r>
            <a:r>
              <a:rPr lang="en-US" sz="2400" err="1"/>
              <a:t>Kandidat</a:t>
            </a:r>
            <a:r>
              <a:rPr lang="en-US" sz="2400"/>
              <a:t> </a:t>
            </a:r>
            <a:r>
              <a:rPr lang="en-US" sz="2400" err="1"/>
              <a:t>Pilpers</a:t>
            </a:r>
            <a:r>
              <a:rPr lang="en-US" sz="2400"/>
              <a:t>?</a:t>
            </a:r>
            <a:endParaRPr lang="en-ID" sz="240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709EA71-8324-1E73-0205-3D0A5E168ABD}"/>
              </a:ext>
            </a:extLst>
          </p:cNvPr>
          <p:cNvCxnSpPr/>
          <p:nvPr/>
        </p:nvCxnSpPr>
        <p:spPr>
          <a:xfrm>
            <a:off x="3899746" y="1880444"/>
            <a:ext cx="0" cy="44500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CFB60D4-3DA6-047F-259F-D083FBC16923}"/>
              </a:ext>
            </a:extLst>
          </p:cNvPr>
          <p:cNvSpPr txBox="1"/>
          <p:nvPr/>
        </p:nvSpPr>
        <p:spPr>
          <a:xfrm>
            <a:off x="901102" y="1927424"/>
            <a:ext cx="2572108" cy="408623"/>
          </a:xfrm>
          <a:prstGeom prst="roundRect">
            <a:avLst/>
          </a:prstGeom>
          <a:solidFill>
            <a:srgbClr val="FF000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SENTIMENT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A8B771-64E6-FB8E-19DB-5B0652B33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43" y="2441277"/>
            <a:ext cx="2629267" cy="809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FD416E-F622-8EF2-0DFA-891D3BC8A8F8}"/>
              </a:ext>
            </a:extLst>
          </p:cNvPr>
          <p:cNvSpPr txBox="1"/>
          <p:nvPr/>
        </p:nvSpPr>
        <p:spPr>
          <a:xfrm>
            <a:off x="963562" y="3824321"/>
            <a:ext cx="2572108" cy="408623"/>
          </a:xfrm>
          <a:prstGeom prst="round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TOPIC MODELLING</a:t>
            </a:r>
            <a:endParaRPr lang="id-ID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2467CE-3471-657E-F143-B3DBD7E6A204}"/>
              </a:ext>
            </a:extLst>
          </p:cNvPr>
          <p:cNvSpPr/>
          <p:nvPr/>
        </p:nvSpPr>
        <p:spPr>
          <a:xfrm>
            <a:off x="7962570" y="6054063"/>
            <a:ext cx="2850867" cy="356937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LDA (Topic Modelling)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DDBCE1C-82FB-66D4-772F-29E6178F237A}"/>
              </a:ext>
            </a:extLst>
          </p:cNvPr>
          <p:cNvSpPr/>
          <p:nvPr/>
        </p:nvSpPr>
        <p:spPr>
          <a:xfrm>
            <a:off x="4292746" y="6067433"/>
            <a:ext cx="3215051" cy="356937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BERT (Sentiment Analysis)</a:t>
            </a:r>
            <a:endParaRPr lang="en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992EA1-3E46-7EB7-5448-EF211AE4DF06}"/>
              </a:ext>
            </a:extLst>
          </p:cNvPr>
          <p:cNvSpPr txBox="1"/>
          <p:nvPr/>
        </p:nvSpPr>
        <p:spPr>
          <a:xfrm>
            <a:off x="4199012" y="2532341"/>
            <a:ext cx="54894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/>
              <a:t>Wisnu </a:t>
            </a:r>
            <a:r>
              <a:rPr lang="en-ID" err="1"/>
              <a:t>dkk</a:t>
            </a:r>
            <a:r>
              <a:rPr lang="en-ID"/>
              <a:t>. (2020): </a:t>
            </a:r>
            <a:r>
              <a:rPr lang="en-ID" err="1">
                <a:solidFill>
                  <a:srgbClr val="000000"/>
                </a:solidFill>
              </a:rPr>
              <a:t>Pemilihan</a:t>
            </a:r>
            <a:r>
              <a:rPr lang="en-ID">
                <a:solidFill>
                  <a:srgbClr val="000000"/>
                </a:solidFill>
              </a:rPr>
              <a:t> </a:t>
            </a:r>
            <a:r>
              <a:rPr lang="en-ID" err="1">
                <a:solidFill>
                  <a:srgbClr val="000000"/>
                </a:solidFill>
              </a:rPr>
              <a:t>Gubernur</a:t>
            </a:r>
            <a:r>
              <a:rPr lang="en-ID">
                <a:solidFill>
                  <a:srgbClr val="000000"/>
                </a:solidFill>
              </a:rPr>
              <a:t> </a:t>
            </a:r>
            <a:r>
              <a:rPr lang="en-ID" err="1">
                <a:solidFill>
                  <a:srgbClr val="000000"/>
                </a:solidFill>
              </a:rPr>
              <a:t>Jawa</a:t>
            </a:r>
            <a:r>
              <a:rPr lang="en-ID">
                <a:solidFill>
                  <a:srgbClr val="000000"/>
                </a:solidFill>
              </a:rPr>
              <a:t> </a:t>
            </a:r>
            <a:r>
              <a:rPr lang="en-ID"/>
              <a:t>Tengah</a:t>
            </a:r>
            <a:endParaRPr lang="en-ID">
              <a:solidFill>
                <a:srgbClr val="A65F08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6C6EE53-F7FF-8A66-2925-A97B169C711D}"/>
              </a:ext>
            </a:extLst>
          </p:cNvPr>
          <p:cNvSpPr/>
          <p:nvPr/>
        </p:nvSpPr>
        <p:spPr>
          <a:xfrm>
            <a:off x="4298768" y="2934333"/>
            <a:ext cx="2798532" cy="34356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SVM (Sentiment Analysis)</a:t>
            </a:r>
            <a:endParaRPr lang="en-ID"/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BC0B4E11-B12B-4103-7303-E05FE8F74CBB}"/>
              </a:ext>
            </a:extLst>
          </p:cNvPr>
          <p:cNvSpPr/>
          <p:nvPr/>
        </p:nvSpPr>
        <p:spPr>
          <a:xfrm>
            <a:off x="7195413" y="2949440"/>
            <a:ext cx="349299" cy="334202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4A623C2-D389-ACFE-E696-B665F9B020B9}"/>
              </a:ext>
            </a:extLst>
          </p:cNvPr>
          <p:cNvSpPr/>
          <p:nvPr/>
        </p:nvSpPr>
        <p:spPr>
          <a:xfrm>
            <a:off x="7598636" y="2945823"/>
            <a:ext cx="2808606" cy="356937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LDA (Topic Modelling)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3C2682-4C46-DF8B-C699-7CA403525FA0}"/>
              </a:ext>
            </a:extLst>
          </p:cNvPr>
          <p:cNvSpPr txBox="1"/>
          <p:nvPr/>
        </p:nvSpPr>
        <p:spPr>
          <a:xfrm>
            <a:off x="4229410" y="5653547"/>
            <a:ext cx="54894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err="1"/>
              <a:t>Penelitian</a:t>
            </a:r>
            <a:r>
              <a:rPr lang="en-ID"/>
              <a:t> </a:t>
            </a:r>
            <a:r>
              <a:rPr lang="en-ID" err="1"/>
              <a:t>ini</a:t>
            </a:r>
            <a:r>
              <a:rPr lang="en-ID"/>
              <a:t> </a:t>
            </a:r>
            <a:r>
              <a:rPr lang="en-ID" err="1"/>
              <a:t>menggunakan</a:t>
            </a:r>
            <a:r>
              <a:rPr lang="en-ID"/>
              <a:t> : </a:t>
            </a:r>
          </a:p>
        </p:txBody>
      </p:sp>
      <p:sp>
        <p:nvSpPr>
          <p:cNvPr id="27" name="Plus Sign 26">
            <a:extLst>
              <a:ext uri="{FF2B5EF4-FFF2-40B4-BE49-F238E27FC236}">
                <a16:creationId xmlns:a16="http://schemas.microsoft.com/office/drawing/2014/main" id="{FF9C022C-08D2-0763-99A9-833D06A26B48}"/>
              </a:ext>
            </a:extLst>
          </p:cNvPr>
          <p:cNvSpPr/>
          <p:nvPr/>
        </p:nvSpPr>
        <p:spPr>
          <a:xfrm>
            <a:off x="7591574" y="6060921"/>
            <a:ext cx="349299" cy="334202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8" name="Picture 27" descr="A line graph with a red line&#10;&#10;Description automatically generated">
            <a:extLst>
              <a:ext uri="{FF2B5EF4-FFF2-40B4-BE49-F238E27FC236}">
                <a16:creationId xmlns:a16="http://schemas.microsoft.com/office/drawing/2014/main" id="{1A4FA907-B440-0D2D-8631-EC6EE26BA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776" y="3535699"/>
            <a:ext cx="4353492" cy="22129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456F132-6862-E826-99D7-EDF0863530B5}"/>
              </a:ext>
            </a:extLst>
          </p:cNvPr>
          <p:cNvSpPr txBox="1"/>
          <p:nvPr/>
        </p:nvSpPr>
        <p:spPr>
          <a:xfrm>
            <a:off x="8745448" y="4306074"/>
            <a:ext cx="205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Deep Learning</a:t>
            </a:r>
          </a:p>
          <a:p>
            <a:pPr algn="ctr"/>
            <a:r>
              <a:rPr lang="en-US"/>
              <a:t>Vs</a:t>
            </a:r>
          </a:p>
          <a:p>
            <a:pPr algn="ctr"/>
            <a:r>
              <a:rPr lang="en-US"/>
              <a:t>Machine Learning</a:t>
            </a:r>
            <a:endParaRPr lang="id-ID"/>
          </a:p>
        </p:txBody>
      </p:sp>
      <p:sp>
        <p:nvSpPr>
          <p:cNvPr id="34" name="Title 12">
            <a:extLst>
              <a:ext uri="{FF2B5EF4-FFF2-40B4-BE49-F238E27FC236}">
                <a16:creationId xmlns:a16="http://schemas.microsoft.com/office/drawing/2014/main" id="{7F257F84-8FF1-E66D-BD18-3A9F70E9BA9C}"/>
              </a:ext>
            </a:extLst>
          </p:cNvPr>
          <p:cNvSpPr txBox="1">
            <a:spLocks/>
          </p:cNvSpPr>
          <p:nvPr/>
        </p:nvSpPr>
        <p:spPr>
          <a:xfrm>
            <a:off x="9543723" y="100901"/>
            <a:ext cx="1130584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3/17</a:t>
            </a:r>
          </a:p>
        </p:txBody>
      </p:sp>
      <p:pic>
        <p:nvPicPr>
          <p:cNvPr id="9" name="Picture 8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C8C3980F-736E-40B3-C482-10206C26DC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AD39927-753C-A065-11AD-B63B166CBB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467" y="4376903"/>
            <a:ext cx="2216297" cy="17066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276D3C-B5D6-CC35-D1F2-C54B6D263A6E}"/>
              </a:ext>
            </a:extLst>
          </p:cNvPr>
          <p:cNvSpPr txBox="1"/>
          <p:nvPr/>
        </p:nvSpPr>
        <p:spPr>
          <a:xfrm>
            <a:off x="-4313138" y="-221127"/>
            <a:ext cx="4160857" cy="7294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 </a:t>
            </a:r>
            <a:r>
              <a:rPr lang="en-US" err="1"/>
              <a:t>metode</a:t>
            </a:r>
            <a:r>
              <a:rPr lang="en-US"/>
              <a:t> </a:t>
            </a:r>
            <a:r>
              <a:rPr lang="en-US" err="1"/>
              <a:t>diantaranya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sentiment analysis dan topic modelling. </a:t>
            </a:r>
            <a:r>
              <a:rPr lang="en-US" err="1"/>
              <a:t>Sentimen</a:t>
            </a:r>
            <a:r>
              <a:rPr lang="en-US"/>
              <a:t> analysis </a:t>
            </a:r>
            <a:r>
              <a:rPr lang="en-US" err="1"/>
              <a:t>mengklasifikasikan</a:t>
            </a:r>
            <a:r>
              <a:rPr lang="en-US"/>
              <a:t> </a:t>
            </a:r>
            <a:r>
              <a:rPr lang="en-US" err="1"/>
              <a:t>cuitan</a:t>
            </a:r>
            <a:r>
              <a:rPr lang="en-US"/>
              <a:t> </a:t>
            </a:r>
            <a:r>
              <a:rPr lang="en-US" err="1"/>
              <a:t>kedalam</a:t>
            </a:r>
            <a:r>
              <a:rPr lang="en-US"/>
              <a:t> </a:t>
            </a:r>
            <a:r>
              <a:rPr lang="en-US" err="1"/>
              <a:t>kelas</a:t>
            </a:r>
            <a:r>
              <a:rPr lang="en-US"/>
              <a:t> </a:t>
            </a:r>
            <a:r>
              <a:rPr lang="en-US" err="1"/>
              <a:t>sentimen</a:t>
            </a:r>
            <a:r>
              <a:rPr lang="en-US"/>
              <a:t> </a:t>
            </a:r>
            <a:r>
              <a:rPr lang="en-US" err="1"/>
              <a:t>positif</a:t>
            </a:r>
            <a:r>
              <a:rPr lang="en-US"/>
              <a:t>, </a:t>
            </a:r>
            <a:r>
              <a:rPr lang="en-US" err="1"/>
              <a:t>negatif</a:t>
            </a:r>
            <a:r>
              <a:rPr lang="en-US"/>
              <a:t>, </a:t>
            </a:r>
            <a:r>
              <a:rPr lang="en-US" err="1"/>
              <a:t>atau</a:t>
            </a:r>
            <a:r>
              <a:rPr lang="en-US"/>
              <a:t> </a:t>
            </a:r>
            <a:r>
              <a:rPr lang="en-US" err="1"/>
              <a:t>netral</a:t>
            </a:r>
            <a:r>
              <a:rPr lang="en-US"/>
              <a:t>. </a:t>
            </a:r>
            <a:r>
              <a:rPr lang="en-US" err="1"/>
              <a:t>Sedangkan</a:t>
            </a:r>
            <a:r>
              <a:rPr lang="en-US"/>
              <a:t> topic modelling </a:t>
            </a:r>
            <a:r>
              <a:rPr lang="en-US" err="1"/>
              <a:t>mengidentifikasi</a:t>
            </a:r>
            <a:r>
              <a:rPr lang="en-US"/>
              <a:t>  </a:t>
            </a:r>
            <a:r>
              <a:rPr lang="en-US" err="1"/>
              <a:t>topik-topik</a:t>
            </a:r>
            <a:r>
              <a:rPr lang="en-US"/>
              <a:t> yang </a:t>
            </a:r>
            <a:r>
              <a:rPr lang="en-US" err="1"/>
              <a:t>sering</a:t>
            </a:r>
            <a:r>
              <a:rPr lang="en-US"/>
              <a:t> </a:t>
            </a:r>
            <a:r>
              <a:rPr lang="en-US" err="1"/>
              <a:t>diangkat</a:t>
            </a:r>
            <a:r>
              <a:rPr lang="en-US"/>
              <a:t> </a:t>
            </a:r>
            <a:r>
              <a:rPr lang="en-US" err="1"/>
              <a:t>berdasarkan</a:t>
            </a:r>
            <a:r>
              <a:rPr lang="en-US"/>
              <a:t> </a:t>
            </a:r>
            <a:r>
              <a:rPr lang="en-US" err="1"/>
              <a:t>kemiripan</a:t>
            </a:r>
            <a:r>
              <a:rPr lang="en-US"/>
              <a:t> kata.</a:t>
            </a:r>
          </a:p>
          <a:p>
            <a:endParaRPr lang="en-US"/>
          </a:p>
          <a:p>
            <a:r>
              <a:rPr lang="en-US"/>
              <a:t>Pada </a:t>
            </a:r>
            <a:r>
              <a:rPr lang="en-US" err="1"/>
              <a:t>penelitian</a:t>
            </a:r>
            <a:r>
              <a:rPr lang="en-US"/>
              <a:t> </a:t>
            </a:r>
            <a:r>
              <a:rPr lang="en-US" err="1"/>
              <a:t>ini</a:t>
            </a:r>
            <a:r>
              <a:rPr lang="en-US"/>
              <a:t> kami </a:t>
            </a:r>
            <a:r>
              <a:rPr lang="en-US" err="1"/>
              <a:t>menggabungkan</a:t>
            </a:r>
            <a:r>
              <a:rPr lang="en-US"/>
              <a:t> </a:t>
            </a:r>
            <a:r>
              <a:rPr lang="en-US" err="1"/>
              <a:t>keduanya</a:t>
            </a:r>
            <a:r>
              <a:rPr lang="en-US"/>
              <a:t> </a:t>
            </a:r>
            <a:r>
              <a:rPr lang="en-US" err="1"/>
              <a:t>menjadi</a:t>
            </a:r>
            <a:r>
              <a:rPr lang="en-US"/>
              <a:t> Aspect Based Sentiment Analysis (ABSA),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menjelaskan</a:t>
            </a:r>
            <a:r>
              <a:rPr lang="en-US"/>
              <a:t> </a:t>
            </a:r>
            <a:r>
              <a:rPr lang="en-US" err="1"/>
              <a:t>Bagaimana</a:t>
            </a:r>
            <a:r>
              <a:rPr lang="en-US"/>
              <a:t> </a:t>
            </a:r>
            <a:r>
              <a:rPr lang="en-US" err="1"/>
              <a:t>Perkembangan</a:t>
            </a:r>
            <a:r>
              <a:rPr lang="en-US"/>
              <a:t> </a:t>
            </a:r>
            <a:r>
              <a:rPr lang="en-US" err="1"/>
              <a:t>Topik</a:t>
            </a:r>
            <a:r>
              <a:rPr lang="en-US"/>
              <a:t> dan </a:t>
            </a:r>
            <a:r>
              <a:rPr lang="en-US" err="1"/>
              <a:t>Sentimen</a:t>
            </a:r>
            <a:r>
              <a:rPr lang="en-US"/>
              <a:t> </a:t>
            </a:r>
            <a:r>
              <a:rPr lang="en-US" err="1"/>
              <a:t>Terhadap</a:t>
            </a:r>
            <a:r>
              <a:rPr lang="en-US"/>
              <a:t> masing-masing </a:t>
            </a:r>
            <a:r>
              <a:rPr lang="en-US" err="1"/>
              <a:t>kandidat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</a:t>
            </a:r>
            <a:r>
              <a:rPr lang="en-US" err="1"/>
              <a:t>waktu</a:t>
            </a:r>
            <a:r>
              <a:rPr lang="en-US"/>
              <a:t> </a:t>
            </a:r>
            <a:r>
              <a:rPr lang="en-US" err="1"/>
              <a:t>ke</a:t>
            </a:r>
            <a:r>
              <a:rPr lang="en-US"/>
              <a:t> </a:t>
            </a:r>
            <a:r>
              <a:rPr lang="en-US" err="1"/>
              <a:t>waktu</a:t>
            </a:r>
            <a:r>
              <a:rPr lang="en-US"/>
              <a:t>. </a:t>
            </a:r>
          </a:p>
          <a:p>
            <a:endParaRPr lang="en-US"/>
          </a:p>
          <a:p>
            <a:r>
              <a:rPr lang="en-US" err="1"/>
              <a:t>Penelitian</a:t>
            </a:r>
            <a:r>
              <a:rPr lang="en-US"/>
              <a:t> </a:t>
            </a:r>
            <a:r>
              <a:rPr lang="en-US" err="1"/>
              <a:t>sebelumnya</a:t>
            </a:r>
            <a:r>
              <a:rPr lang="en-US"/>
              <a:t> </a:t>
            </a:r>
            <a:r>
              <a:rPr lang="en-US" err="1"/>
              <a:t>telah</a:t>
            </a:r>
            <a:r>
              <a:rPr lang="en-US"/>
              <a:t> </a:t>
            </a:r>
            <a:r>
              <a:rPr lang="en-US" err="1"/>
              <a:t>menggunakan</a:t>
            </a:r>
            <a:r>
              <a:rPr lang="en-US"/>
              <a:t> SVM </a:t>
            </a:r>
            <a:r>
              <a:rPr lang="en-US" err="1"/>
              <a:t>untuk</a:t>
            </a:r>
            <a:r>
              <a:rPr lang="en-US"/>
              <a:t> sentiment analysis dan LDA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topik</a:t>
            </a:r>
            <a:r>
              <a:rPr lang="en-US"/>
              <a:t> modelling. </a:t>
            </a:r>
            <a:r>
              <a:rPr lang="en-US" err="1"/>
              <a:t>Namun</a:t>
            </a:r>
            <a:r>
              <a:rPr lang="en-US"/>
              <a:t>, model </a:t>
            </a:r>
            <a:r>
              <a:rPr lang="en-US" err="1"/>
              <a:t>konvensional</a:t>
            </a:r>
            <a:r>
              <a:rPr lang="en-US"/>
              <a:t> </a:t>
            </a:r>
            <a:r>
              <a:rPr lang="en-US" err="1"/>
              <a:t>seperti</a:t>
            </a:r>
            <a:r>
              <a:rPr lang="en-US"/>
              <a:t> SVM </a:t>
            </a:r>
            <a:r>
              <a:rPr lang="en-US" err="1"/>
              <a:t>kurang</a:t>
            </a:r>
            <a:r>
              <a:rPr lang="en-US"/>
              <a:t>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mengoptimalkan</a:t>
            </a:r>
            <a:r>
              <a:rPr lang="en-US"/>
              <a:t> </a:t>
            </a:r>
            <a:r>
              <a:rPr lang="en-US" err="1"/>
              <a:t>jumlah</a:t>
            </a:r>
            <a:r>
              <a:rPr lang="en-US"/>
              <a:t> data yang </a:t>
            </a:r>
            <a:r>
              <a:rPr lang="en-US" err="1"/>
              <a:t>besar</a:t>
            </a:r>
            <a:r>
              <a:rPr lang="en-US"/>
              <a:t>. Oleh </a:t>
            </a:r>
            <a:r>
              <a:rPr lang="en-US" err="1"/>
              <a:t>karena</a:t>
            </a:r>
            <a:r>
              <a:rPr lang="en-US"/>
              <a:t> </a:t>
            </a:r>
            <a:r>
              <a:rPr lang="en-US" err="1"/>
              <a:t>itu</a:t>
            </a:r>
            <a:r>
              <a:rPr lang="en-US"/>
              <a:t>, kami </a:t>
            </a:r>
            <a:r>
              <a:rPr lang="en-US" err="1"/>
              <a:t>menggunakan</a:t>
            </a:r>
            <a:r>
              <a:rPr lang="en-US"/>
              <a:t> BERT </a:t>
            </a:r>
            <a:r>
              <a:rPr lang="en-US" err="1"/>
              <a:t>untuk</a:t>
            </a:r>
            <a:r>
              <a:rPr lang="en-US"/>
              <a:t> SA dan LDA </a:t>
            </a:r>
            <a:r>
              <a:rPr lang="en-US" err="1"/>
              <a:t>untuk</a:t>
            </a:r>
            <a:r>
              <a:rPr lang="en-US"/>
              <a:t> TM.</a:t>
            </a:r>
          </a:p>
        </p:txBody>
      </p:sp>
    </p:spTree>
    <p:extLst>
      <p:ext uri="{BB962C8B-B14F-4D97-AF65-F5344CB8AC3E}">
        <p14:creationId xmlns:p14="http://schemas.microsoft.com/office/powerpoint/2010/main" val="326124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D1D0BD-DA8A-38E1-4597-1346CAA351B9}"/>
              </a:ext>
            </a:extLst>
          </p:cNvPr>
          <p:cNvSpPr/>
          <p:nvPr/>
        </p:nvSpPr>
        <p:spPr>
          <a:xfrm>
            <a:off x="8179187" y="4923367"/>
            <a:ext cx="3215051" cy="356937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Sentiment Analysis</a:t>
            </a:r>
          </a:p>
        </p:txBody>
      </p:sp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6661FC-AD7F-A343-F3D8-1012D2A5E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990" y="1672972"/>
            <a:ext cx="5045009" cy="46898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60B0E9-4BF9-F7C9-FAD6-74FB24E932CC}"/>
              </a:ext>
            </a:extLst>
          </p:cNvPr>
          <p:cNvSpPr txBox="1"/>
          <p:nvPr/>
        </p:nvSpPr>
        <p:spPr>
          <a:xfrm>
            <a:off x="4380271" y="1777266"/>
            <a:ext cx="2675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Data Understanding &amp; EDA</a:t>
            </a:r>
            <a:endParaRPr lang="id-ID" sz="20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1D3B0E-DAF1-BC9B-BF48-DDBC5448D8C4}"/>
              </a:ext>
            </a:extLst>
          </p:cNvPr>
          <p:cNvSpPr txBox="1"/>
          <p:nvPr/>
        </p:nvSpPr>
        <p:spPr>
          <a:xfrm>
            <a:off x="5739584" y="3269811"/>
            <a:ext cx="1942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B0F0"/>
                </a:solidFill>
              </a:rPr>
              <a:t>Text Preprocessing</a:t>
            </a:r>
            <a:endParaRPr lang="id-ID" sz="2000" b="1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30D82D-225C-47E0-5E7F-D4A4207C09F1}"/>
              </a:ext>
            </a:extLst>
          </p:cNvPr>
          <p:cNvSpPr txBox="1"/>
          <p:nvPr/>
        </p:nvSpPr>
        <p:spPr>
          <a:xfrm>
            <a:off x="5246632" y="5484371"/>
            <a:ext cx="1936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Data Modeling</a:t>
            </a:r>
            <a:endParaRPr lang="id-ID" sz="2000" b="1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6BE61E-3587-5444-BD0D-B64EF3BF6029}"/>
              </a:ext>
            </a:extLst>
          </p:cNvPr>
          <p:cNvSpPr txBox="1"/>
          <p:nvPr/>
        </p:nvSpPr>
        <p:spPr>
          <a:xfrm>
            <a:off x="1050990" y="5561988"/>
            <a:ext cx="169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56082"/>
                </a:solidFill>
              </a:rPr>
              <a:t>Analysis</a:t>
            </a:r>
            <a:endParaRPr lang="id-ID" sz="2000" b="1">
              <a:solidFill>
                <a:srgbClr val="15608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CF926D-12D1-4865-F72D-26D94E3ED60C}"/>
              </a:ext>
            </a:extLst>
          </p:cNvPr>
          <p:cNvSpPr txBox="1"/>
          <p:nvPr/>
        </p:nvSpPr>
        <p:spPr>
          <a:xfrm>
            <a:off x="921038" y="2873670"/>
            <a:ext cx="169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D68328"/>
                </a:solidFill>
              </a:rPr>
              <a:t>Insight</a:t>
            </a:r>
            <a:endParaRPr lang="id-ID" sz="2000" b="1">
              <a:solidFill>
                <a:srgbClr val="D68328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7A61AB-14CE-039E-E5D0-6C92ACEFD821}"/>
              </a:ext>
            </a:extLst>
          </p:cNvPr>
          <p:cNvSpPr txBox="1"/>
          <p:nvPr/>
        </p:nvSpPr>
        <p:spPr>
          <a:xfrm>
            <a:off x="2567695" y="3440677"/>
            <a:ext cx="1942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5 </a:t>
            </a:r>
            <a:br>
              <a:rPr lang="en-US" sz="3200" b="1"/>
            </a:br>
            <a:r>
              <a:rPr lang="en-US" sz="3200" b="1"/>
              <a:t>STEPS</a:t>
            </a:r>
            <a:endParaRPr lang="id-ID" sz="32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C74067-FA3F-9410-51E0-82EE8004DA10}"/>
              </a:ext>
            </a:extLst>
          </p:cNvPr>
          <p:cNvSpPr txBox="1"/>
          <p:nvPr/>
        </p:nvSpPr>
        <p:spPr>
          <a:xfrm>
            <a:off x="9068633" y="2380466"/>
            <a:ext cx="1987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Data Modeling</a:t>
            </a:r>
            <a:endParaRPr lang="id-ID" sz="2000" b="1">
              <a:solidFill>
                <a:srgbClr val="FF000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9422049-745F-4483-112B-20EE732129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947" y="2242401"/>
            <a:ext cx="599389" cy="610256"/>
          </a:xfrm>
          <a:prstGeom prst="rect">
            <a:avLst/>
          </a:prstGeom>
        </p:spPr>
      </p:pic>
      <p:sp>
        <p:nvSpPr>
          <p:cNvPr id="4" name="Title 12">
            <a:extLst>
              <a:ext uri="{FF2B5EF4-FFF2-40B4-BE49-F238E27FC236}">
                <a16:creationId xmlns:a16="http://schemas.microsoft.com/office/drawing/2014/main" id="{104CBD4B-2055-8D2C-B6FD-F8759F9EA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32" y="1086678"/>
            <a:ext cx="10407594" cy="612211"/>
          </a:xfrm>
        </p:spPr>
        <p:txBody>
          <a:bodyPr>
            <a:normAutofit/>
          </a:bodyPr>
          <a:lstStyle/>
          <a:p>
            <a:r>
              <a:rPr lang="en-US" sz="3600"/>
              <a:t>Data Workflow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0A93EB-CCB9-FA80-FB9C-6F0A70900C6C}"/>
              </a:ext>
            </a:extLst>
          </p:cNvPr>
          <p:cNvSpPr/>
          <p:nvPr/>
        </p:nvSpPr>
        <p:spPr>
          <a:xfrm>
            <a:off x="7797656" y="1668013"/>
            <a:ext cx="24190" cy="44268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65B16CE-A549-5485-5811-6F30E0ED58A8}"/>
              </a:ext>
            </a:extLst>
          </p:cNvPr>
          <p:cNvSpPr/>
          <p:nvPr/>
        </p:nvSpPr>
        <p:spPr>
          <a:xfrm>
            <a:off x="8179188" y="4137177"/>
            <a:ext cx="3215051" cy="356937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Topic Modelling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3ED98D7-3115-93FF-7F59-FF2BD77F045D}"/>
              </a:ext>
            </a:extLst>
          </p:cNvPr>
          <p:cNvSpPr/>
          <p:nvPr/>
        </p:nvSpPr>
        <p:spPr>
          <a:xfrm>
            <a:off x="9721693" y="3764965"/>
            <a:ext cx="124705" cy="2792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1818606-9E5D-D1A3-D7A0-F23183BDC288}"/>
              </a:ext>
            </a:extLst>
          </p:cNvPr>
          <p:cNvSpPr/>
          <p:nvPr/>
        </p:nvSpPr>
        <p:spPr>
          <a:xfrm>
            <a:off x="9729691" y="4569099"/>
            <a:ext cx="124705" cy="2792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C2EE3F-8961-B3E5-65DA-8D90616BD05F}"/>
              </a:ext>
            </a:extLst>
          </p:cNvPr>
          <p:cNvSpPr/>
          <p:nvPr/>
        </p:nvSpPr>
        <p:spPr>
          <a:xfrm>
            <a:off x="8195233" y="3289671"/>
            <a:ext cx="3197674" cy="352558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/>
              <a:t>Klasifikasi</a:t>
            </a:r>
            <a:r>
              <a:rPr lang="en-US"/>
              <a:t> </a:t>
            </a:r>
            <a:r>
              <a:rPr lang="en-US" err="1"/>
              <a:t>Pasangan</a:t>
            </a:r>
            <a:r>
              <a:rPr lang="en-US"/>
              <a:t> Calon</a:t>
            </a: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EC322495-1E3B-5C8A-1A7B-542AFE999D42}"/>
              </a:ext>
            </a:extLst>
          </p:cNvPr>
          <p:cNvSpPr txBox="1">
            <a:spLocks/>
          </p:cNvSpPr>
          <p:nvPr/>
        </p:nvSpPr>
        <p:spPr>
          <a:xfrm>
            <a:off x="9543723" y="100901"/>
            <a:ext cx="1130584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4/17</a:t>
            </a:r>
          </a:p>
        </p:txBody>
      </p:sp>
    </p:spTree>
    <p:extLst>
      <p:ext uri="{BB962C8B-B14F-4D97-AF65-F5344CB8AC3E}">
        <p14:creationId xmlns:p14="http://schemas.microsoft.com/office/powerpoint/2010/main" val="3930451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3BF9C11-FBC7-0333-47D8-9595CCDC421E}"/>
              </a:ext>
            </a:extLst>
          </p:cNvPr>
          <p:cNvSpPr/>
          <p:nvPr/>
        </p:nvSpPr>
        <p:spPr>
          <a:xfrm>
            <a:off x="4011662" y="1833946"/>
            <a:ext cx="4205844" cy="385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rgbClr val="202124"/>
                </a:solidFill>
                <a:ea typeface="+mn-lt"/>
                <a:cs typeface="+mn-lt"/>
              </a:rPr>
              <a:t>Periode</a:t>
            </a:r>
            <a:r>
              <a:rPr lang="en-US">
                <a:solidFill>
                  <a:srgbClr val="202124"/>
                </a:solidFill>
                <a:ea typeface="+mn-lt"/>
                <a:cs typeface="+mn-lt"/>
              </a:rPr>
              <a:t> : 31 </a:t>
            </a:r>
            <a:r>
              <a:rPr lang="en-US" err="1">
                <a:solidFill>
                  <a:srgbClr val="202124"/>
                </a:solidFill>
                <a:ea typeface="+mn-lt"/>
                <a:cs typeface="+mn-lt"/>
              </a:rPr>
              <a:t>Desember</a:t>
            </a:r>
            <a:r>
              <a:rPr lang="en-US">
                <a:solidFill>
                  <a:srgbClr val="202124"/>
                </a:solidFill>
                <a:ea typeface="+mn-lt"/>
                <a:cs typeface="+mn-lt"/>
              </a:rPr>
              <a:t> – 31 Januari 2024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14" name="Title 12">
            <a:extLst>
              <a:ext uri="{FF2B5EF4-FFF2-40B4-BE49-F238E27FC236}">
                <a16:creationId xmlns:a16="http://schemas.microsoft.com/office/drawing/2014/main" id="{B1294B96-AC1D-8F2A-EABC-00A98388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03" y="1128605"/>
            <a:ext cx="10407594" cy="612211"/>
          </a:xfrm>
        </p:spPr>
        <p:txBody>
          <a:bodyPr>
            <a:normAutofit/>
          </a:bodyPr>
          <a:lstStyle/>
          <a:p>
            <a:r>
              <a:rPr lang="en-US" sz="3600"/>
              <a:t>Data Understanding &amp; Exploratory Data Analysis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61B634-F47D-BA62-870F-AB146267D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128" y="4305329"/>
            <a:ext cx="2818682" cy="18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762C02-F0BB-C29B-DDED-77E3C534B105}"/>
              </a:ext>
            </a:extLst>
          </p:cNvPr>
          <p:cNvSpPr txBox="1"/>
          <p:nvPr/>
        </p:nvSpPr>
        <p:spPr>
          <a:xfrm>
            <a:off x="13060928" y="143676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202124"/>
                </a:solidFill>
                <a:latin typeface="Aptos Display"/>
              </a:rPr>
              <a:t>Duplikat</a:t>
            </a:r>
            <a:r>
              <a:rPr lang="en-US">
                <a:solidFill>
                  <a:srgbClr val="202124"/>
                </a:solidFill>
                <a:latin typeface="Aptos Display"/>
              </a:rPr>
              <a:t> User : 1615</a:t>
            </a:r>
            <a:endParaRPr lang="en-US">
              <a:solidFill>
                <a:srgbClr val="FF0000"/>
              </a:solidFill>
              <a:latin typeface="Aptos Display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914BF-1190-FCCA-63B4-A6E050571403}"/>
              </a:ext>
            </a:extLst>
          </p:cNvPr>
          <p:cNvSpPr txBox="1"/>
          <p:nvPr/>
        </p:nvSpPr>
        <p:spPr>
          <a:xfrm>
            <a:off x="12249197" y="37599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202124"/>
                </a:solidFill>
                <a:latin typeface="Aptos Display"/>
              </a:rPr>
              <a:t>Duplikat</a:t>
            </a:r>
            <a:r>
              <a:rPr lang="en-US">
                <a:solidFill>
                  <a:srgbClr val="202124"/>
                </a:solidFill>
                <a:latin typeface="Aptos Display"/>
              </a:rPr>
              <a:t> User &amp; Tweet : 75</a:t>
            </a:r>
            <a:endParaRPr lang="en-US">
              <a:solidFill>
                <a:srgbClr val="FF0000"/>
              </a:solidFill>
              <a:latin typeface="Aptos Display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F71D6E5-974C-3309-3232-0A8911DE64E6}"/>
              </a:ext>
            </a:extLst>
          </p:cNvPr>
          <p:cNvSpPr/>
          <p:nvPr/>
        </p:nvSpPr>
        <p:spPr>
          <a:xfrm>
            <a:off x="7426524" y="3824867"/>
            <a:ext cx="3482245" cy="356937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Trend Tweet </a:t>
            </a:r>
            <a:r>
              <a:rPr lang="en-US" err="1"/>
              <a:t>Tiap</a:t>
            </a:r>
            <a:r>
              <a:rPr lang="en-US"/>
              <a:t> Waktu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8906B73-17A9-2FB2-2AC0-3A72E2D2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350" y="4309273"/>
            <a:ext cx="2483837" cy="1879190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D00D7EE-99F9-2E11-88B0-B59EE0BC0228}"/>
              </a:ext>
            </a:extLst>
          </p:cNvPr>
          <p:cNvSpPr/>
          <p:nvPr/>
        </p:nvSpPr>
        <p:spPr>
          <a:xfrm>
            <a:off x="4508216" y="3817026"/>
            <a:ext cx="2576134" cy="356937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/>
              <a:t>Distribusi</a:t>
            </a:r>
            <a:r>
              <a:rPr lang="en-US"/>
              <a:t> Bahasa </a:t>
            </a:r>
            <a:r>
              <a:rPr lang="en-US" err="1"/>
              <a:t>Asing</a:t>
            </a:r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18BDCC7-A247-AD08-4C33-25A635CFF031}"/>
              </a:ext>
            </a:extLst>
          </p:cNvPr>
          <p:cNvSpPr/>
          <p:nvPr/>
        </p:nvSpPr>
        <p:spPr>
          <a:xfrm>
            <a:off x="1498507" y="3828683"/>
            <a:ext cx="2663408" cy="356937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/>
              <a:t>Distribusi</a:t>
            </a:r>
            <a:r>
              <a:rPr lang="en-US"/>
              <a:t> Jumlah Kata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E798254-400C-21FF-EB5B-9DA762536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7229" y="2924540"/>
            <a:ext cx="9421540" cy="733527"/>
          </a:xfrm>
          <a:prstGeom prst="rect">
            <a:avLst/>
          </a:prstGeom>
        </p:spPr>
      </p:pic>
      <p:sp>
        <p:nvSpPr>
          <p:cNvPr id="16" name="Title 12">
            <a:extLst>
              <a:ext uri="{FF2B5EF4-FFF2-40B4-BE49-F238E27FC236}">
                <a16:creationId xmlns:a16="http://schemas.microsoft.com/office/drawing/2014/main" id="{2A098C15-86BD-DB9D-8F52-B032C5CB1D91}"/>
              </a:ext>
            </a:extLst>
          </p:cNvPr>
          <p:cNvSpPr txBox="1">
            <a:spLocks/>
          </p:cNvSpPr>
          <p:nvPr/>
        </p:nvSpPr>
        <p:spPr>
          <a:xfrm>
            <a:off x="9543723" y="100901"/>
            <a:ext cx="1130584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5/17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819B6C-F644-0E2D-E0E3-1CED50D4F5D6}"/>
              </a:ext>
            </a:extLst>
          </p:cNvPr>
          <p:cNvSpPr/>
          <p:nvPr/>
        </p:nvSpPr>
        <p:spPr>
          <a:xfrm>
            <a:off x="1892982" y="2330767"/>
            <a:ext cx="2582883" cy="385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202124"/>
                </a:solidFill>
                <a:ea typeface="+mn-lt"/>
                <a:cs typeface="+mn-lt"/>
              </a:rPr>
              <a:t>Jumlah Data : </a:t>
            </a:r>
            <a:r>
              <a:rPr lang="en-US">
                <a:solidFill>
                  <a:srgbClr val="00B050"/>
                </a:solidFill>
                <a:ea typeface="+mn-lt"/>
                <a:cs typeface="+mn-lt"/>
              </a:rPr>
              <a:t>9.817.355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B66FD0-9863-D16B-E130-8A93EFA6FB62}"/>
              </a:ext>
            </a:extLst>
          </p:cNvPr>
          <p:cNvSpPr/>
          <p:nvPr/>
        </p:nvSpPr>
        <p:spPr>
          <a:xfrm>
            <a:off x="7743966" y="2326414"/>
            <a:ext cx="2582883" cy="385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err="1">
                <a:solidFill>
                  <a:srgbClr val="202124"/>
                </a:solidFill>
                <a:ea typeface="+mn-lt"/>
                <a:cs typeface="+mn-lt"/>
              </a:rPr>
              <a:t>Jumlah</a:t>
            </a:r>
            <a:r>
              <a:rPr lang="en-US">
                <a:solidFill>
                  <a:srgbClr val="202124"/>
                </a:solidFill>
                <a:ea typeface="+mn-lt"/>
                <a:cs typeface="+mn-lt"/>
              </a:rPr>
              <a:t> User : 9.815.739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756465-1746-8AD6-E593-F1281961FE87}"/>
              </a:ext>
            </a:extLst>
          </p:cNvPr>
          <p:cNvSpPr/>
          <p:nvPr/>
        </p:nvSpPr>
        <p:spPr>
          <a:xfrm>
            <a:off x="4672517" y="2326413"/>
            <a:ext cx="2889662" cy="385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err="1">
                <a:solidFill>
                  <a:srgbClr val="202124"/>
                </a:solidFill>
                <a:ea typeface="+mn-lt"/>
                <a:cs typeface="+mn-lt"/>
              </a:rPr>
              <a:t>Duplikat</a:t>
            </a:r>
            <a:r>
              <a:rPr lang="en-US">
                <a:solidFill>
                  <a:srgbClr val="202124"/>
                </a:solidFill>
                <a:ea typeface="+mn-lt"/>
                <a:cs typeface="+mn-lt"/>
              </a:rPr>
              <a:t> Tweet :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8.038.817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30" name="Picture 29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1EA66F86-B8F6-4D20-EB32-CD2CD267F7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08ADBC-D7C4-22A1-F02D-FAB36DF03C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6524" y="4305329"/>
            <a:ext cx="4256892" cy="173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13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9657E6-131E-AE9C-382B-EFADE85170D3}"/>
              </a:ext>
            </a:extLst>
          </p:cNvPr>
          <p:cNvSpPr txBox="1"/>
          <p:nvPr/>
        </p:nvSpPr>
        <p:spPr>
          <a:xfrm>
            <a:off x="734517" y="2246725"/>
            <a:ext cx="5165401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/>
              <a:t>RT K-</a:t>
            </a:r>
            <a:r>
              <a:rPr lang="en-US" err="1"/>
              <a:t>Popers</a:t>
            </a:r>
            <a:r>
              <a:rPr lang="en-US"/>
              <a:t> </a:t>
            </a:r>
            <a:r>
              <a:rPr lang="en-US" err="1"/>
              <a:t>Berencana</a:t>
            </a:r>
            <a:r>
              <a:rPr lang="en-US"/>
              <a:t> </a:t>
            </a:r>
            <a:r>
              <a:rPr lang="en-US" err="1"/>
              <a:t>Kirim</a:t>
            </a:r>
            <a:r>
              <a:rPr lang="en-US"/>
              <a:t> Food Truck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Anies</a:t>
            </a:r>
            <a:r>
              <a:rPr lang="en-US"/>
              <a:t> </a:t>
            </a:r>
            <a:r>
              <a:rPr lang="en-US" err="1"/>
              <a:t>Baswedan</a:t>
            </a:r>
            <a:r>
              <a:rPr lang="en-US"/>
              <a:t> di Acara </a:t>
            </a:r>
            <a:r>
              <a:rPr lang="en-US" err="1"/>
              <a:t>Desak</a:t>
            </a:r>
            <a:r>
              <a:rPr lang="en-US"/>
              <a:t> </a:t>
            </a:r>
            <a:r>
              <a:rPr lang="en-US" err="1"/>
              <a:t>Anies</a:t>
            </a:r>
            <a:r>
              <a:rPr lang="en-US"/>
              <a:t> https://t.co/xp14zfSsTw #TempoSeleb [RE </a:t>
            </a:r>
            <a:r>
              <a:rPr lang="en-US" err="1"/>
              <a:t>tempodotco</a:t>
            </a:r>
            <a:r>
              <a:rPr lang="en-US"/>
              <a:t>] </a:t>
            </a:r>
            <a:endParaRPr lang="id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0C7172-5C6D-75EC-F82A-F60CAFEE5F98}"/>
              </a:ext>
            </a:extLst>
          </p:cNvPr>
          <p:cNvSpPr/>
          <p:nvPr/>
        </p:nvSpPr>
        <p:spPr>
          <a:xfrm>
            <a:off x="809073" y="1883608"/>
            <a:ext cx="3556449" cy="31473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Mention, Link, Retweet, Hashtag</a:t>
            </a:r>
            <a:endParaRPr lang="id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442EAE-3FCC-A28F-E6FA-3B15183165D3}"/>
              </a:ext>
            </a:extLst>
          </p:cNvPr>
          <p:cNvSpPr txBox="1"/>
          <p:nvPr/>
        </p:nvSpPr>
        <p:spPr>
          <a:xfrm>
            <a:off x="6817315" y="2252345"/>
            <a:ext cx="480006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/>
              <a:t>K-</a:t>
            </a:r>
            <a:r>
              <a:rPr lang="en-US" err="1"/>
              <a:t>Popers</a:t>
            </a:r>
            <a:r>
              <a:rPr lang="en-US"/>
              <a:t> </a:t>
            </a:r>
            <a:r>
              <a:rPr lang="en-US" err="1"/>
              <a:t>Berencana</a:t>
            </a:r>
            <a:r>
              <a:rPr lang="en-US"/>
              <a:t> </a:t>
            </a:r>
            <a:r>
              <a:rPr lang="en-US" err="1"/>
              <a:t>Kirim</a:t>
            </a:r>
            <a:r>
              <a:rPr lang="en-US"/>
              <a:t> Food Truck </a:t>
            </a:r>
            <a:r>
              <a:rPr lang="en-US" err="1"/>
              <a:t>untuk</a:t>
            </a:r>
            <a:r>
              <a:rPr lang="en-US"/>
              <a:t> </a:t>
            </a:r>
            <a:r>
              <a:rPr lang="en-US" err="1"/>
              <a:t>Anies</a:t>
            </a:r>
            <a:r>
              <a:rPr lang="en-US"/>
              <a:t> </a:t>
            </a:r>
            <a:r>
              <a:rPr lang="en-US" err="1"/>
              <a:t>Baswedan</a:t>
            </a:r>
            <a:r>
              <a:rPr lang="en-US"/>
              <a:t> di Acara </a:t>
            </a:r>
            <a:r>
              <a:rPr lang="en-US" err="1"/>
              <a:t>Desak</a:t>
            </a:r>
            <a:r>
              <a:rPr lang="en-US"/>
              <a:t> </a:t>
            </a:r>
            <a:r>
              <a:rPr lang="en-US" err="1"/>
              <a:t>Anies</a:t>
            </a:r>
            <a:endParaRPr lang="id-ID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F2750F8-B72E-A853-8C80-B74DBC0AC5C0}"/>
              </a:ext>
            </a:extLst>
          </p:cNvPr>
          <p:cNvSpPr/>
          <p:nvPr/>
        </p:nvSpPr>
        <p:spPr>
          <a:xfrm>
            <a:off x="5874263" y="2442776"/>
            <a:ext cx="707923" cy="2654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86BDF9-0624-3185-913C-C7335F1EB873}"/>
              </a:ext>
            </a:extLst>
          </p:cNvPr>
          <p:cNvSpPr/>
          <p:nvPr/>
        </p:nvSpPr>
        <p:spPr>
          <a:xfrm>
            <a:off x="809073" y="3594816"/>
            <a:ext cx="2928290" cy="31473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Bahasa </a:t>
            </a:r>
            <a:r>
              <a:rPr lang="en-US" err="1"/>
              <a:t>gaul</a:t>
            </a:r>
            <a:r>
              <a:rPr lang="en-US"/>
              <a:t> dan </a:t>
            </a:r>
            <a:r>
              <a:rPr lang="en-US" err="1"/>
              <a:t>singkatan</a:t>
            </a:r>
            <a:endParaRPr lang="id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4F4CA-6FFE-5F03-6BDA-78921B4965E0}"/>
              </a:ext>
            </a:extLst>
          </p:cNvPr>
          <p:cNvSpPr txBox="1"/>
          <p:nvPr/>
        </p:nvSpPr>
        <p:spPr>
          <a:xfrm>
            <a:off x="6817314" y="3788221"/>
            <a:ext cx="4800061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err="1"/>
              <a:t>Kalau</a:t>
            </a:r>
            <a:r>
              <a:rPr lang="en-US"/>
              <a:t> </a:t>
            </a:r>
            <a:r>
              <a:rPr lang="en-US" err="1"/>
              <a:t>saya</a:t>
            </a:r>
            <a:r>
              <a:rPr lang="en-US"/>
              <a:t> </a:t>
            </a:r>
            <a:r>
              <a:rPr lang="en-US" err="1"/>
              <a:t>mau</a:t>
            </a:r>
            <a:r>
              <a:rPr lang="en-US"/>
              <a:t> </a:t>
            </a:r>
            <a:r>
              <a:rPr lang="en-US" err="1"/>
              <a:t>jujur</a:t>
            </a:r>
            <a:r>
              <a:rPr lang="en-US"/>
              <a:t>, </a:t>
            </a:r>
            <a:r>
              <a:rPr lang="en-US" err="1"/>
              <a:t>saya</a:t>
            </a:r>
            <a:r>
              <a:rPr lang="en-US"/>
              <a:t> </a:t>
            </a:r>
            <a:r>
              <a:rPr lang="en-US" err="1"/>
              <a:t>bukan</a:t>
            </a:r>
            <a:r>
              <a:rPr lang="en-US"/>
              <a:t> </a:t>
            </a:r>
            <a:r>
              <a:rPr lang="en-US" err="1"/>
              <a:t>penggemar</a:t>
            </a:r>
            <a:r>
              <a:rPr lang="en-US"/>
              <a:t> </a:t>
            </a:r>
            <a:r>
              <a:rPr lang="en-US" err="1"/>
              <a:t>berat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</a:t>
            </a:r>
            <a:r>
              <a:rPr lang="en-US" err="1"/>
              <a:t>Anies</a:t>
            </a:r>
            <a:r>
              <a:rPr lang="en-US"/>
              <a:t>. </a:t>
            </a:r>
            <a:r>
              <a:rPr lang="en-US" err="1"/>
              <a:t>Bahkan</a:t>
            </a:r>
            <a:r>
              <a:rPr lang="en-US"/>
              <a:t>, </a:t>
            </a:r>
            <a:r>
              <a:rPr lang="en-US" err="1"/>
              <a:t>saya</a:t>
            </a:r>
            <a:r>
              <a:rPr lang="en-US"/>
              <a:t> </a:t>
            </a:r>
            <a:r>
              <a:rPr lang="en-US" err="1"/>
              <a:t>masih</a:t>
            </a:r>
            <a:r>
              <a:rPr lang="en-US"/>
              <a:t> </a:t>
            </a:r>
            <a:r>
              <a:rPr lang="en-US" err="1"/>
              <a:t>skeptis</a:t>
            </a:r>
            <a:r>
              <a:rPr lang="en-US"/>
              <a:t> </a:t>
            </a:r>
            <a:r>
              <a:rPr lang="en-US" err="1"/>
              <a:t>tentang</a:t>
            </a:r>
            <a:r>
              <a:rPr lang="en-US"/>
              <a:t> </a:t>
            </a:r>
            <a:r>
              <a:rPr lang="en-US" err="1"/>
              <a:t>memilih</a:t>
            </a:r>
            <a:r>
              <a:rPr lang="en-US"/>
              <a:t> </a:t>
            </a:r>
            <a:r>
              <a:rPr lang="en-US" err="1"/>
              <a:t>dia</a:t>
            </a:r>
            <a:endParaRPr lang="id-ID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6EA8C86-4775-59DE-501E-2817CB4895A9}"/>
              </a:ext>
            </a:extLst>
          </p:cNvPr>
          <p:cNvSpPr/>
          <p:nvPr/>
        </p:nvSpPr>
        <p:spPr>
          <a:xfrm>
            <a:off x="5873157" y="4067220"/>
            <a:ext cx="707923" cy="2654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929B29-5D2B-385E-CC4F-8C1B7AC18BC0}"/>
              </a:ext>
            </a:extLst>
          </p:cNvPr>
          <p:cNvSpPr txBox="1"/>
          <p:nvPr/>
        </p:nvSpPr>
        <p:spPr>
          <a:xfrm>
            <a:off x="734517" y="3940244"/>
            <a:ext cx="4800061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/>
              <a:t>Kl </a:t>
            </a:r>
            <a:r>
              <a:rPr lang="en-US" err="1"/>
              <a:t>gw</a:t>
            </a:r>
            <a:r>
              <a:rPr lang="en-US"/>
              <a:t> </a:t>
            </a:r>
            <a:r>
              <a:rPr lang="en-US" err="1"/>
              <a:t>mau</a:t>
            </a:r>
            <a:r>
              <a:rPr lang="en-US"/>
              <a:t> </a:t>
            </a:r>
            <a:r>
              <a:rPr lang="en-US" err="1"/>
              <a:t>jujur</a:t>
            </a:r>
            <a:r>
              <a:rPr lang="en-US"/>
              <a:t>, </a:t>
            </a:r>
            <a:r>
              <a:rPr lang="en-US" err="1"/>
              <a:t>gw</a:t>
            </a:r>
            <a:r>
              <a:rPr lang="en-US"/>
              <a:t> </a:t>
            </a:r>
            <a:r>
              <a:rPr lang="en-US" err="1"/>
              <a:t>bukan</a:t>
            </a:r>
            <a:r>
              <a:rPr lang="en-US"/>
              <a:t> fans </a:t>
            </a:r>
            <a:r>
              <a:rPr lang="en-US" err="1"/>
              <a:t>berat</a:t>
            </a:r>
            <a:r>
              <a:rPr lang="en-US"/>
              <a:t> </a:t>
            </a:r>
            <a:r>
              <a:rPr lang="en-US" err="1"/>
              <a:t>dr</a:t>
            </a:r>
            <a:r>
              <a:rPr lang="en-US"/>
              <a:t> Anis. </a:t>
            </a:r>
            <a:r>
              <a:rPr lang="en-US" err="1"/>
              <a:t>Bahkan</a:t>
            </a:r>
            <a:r>
              <a:rPr lang="en-US"/>
              <a:t>, </a:t>
            </a:r>
            <a:r>
              <a:rPr lang="en-US" err="1"/>
              <a:t>gw</a:t>
            </a:r>
            <a:r>
              <a:rPr lang="en-US"/>
              <a:t> </a:t>
            </a:r>
            <a:r>
              <a:rPr lang="en-US" err="1"/>
              <a:t>masih</a:t>
            </a:r>
            <a:r>
              <a:rPr lang="en-US"/>
              <a:t> </a:t>
            </a:r>
            <a:r>
              <a:rPr lang="en-US" err="1"/>
              <a:t>skeptis</a:t>
            </a:r>
            <a:r>
              <a:rPr lang="en-US"/>
              <a:t> </a:t>
            </a:r>
            <a:r>
              <a:rPr lang="en-US" err="1"/>
              <a:t>tentang</a:t>
            </a:r>
            <a:r>
              <a:rPr lang="en-US"/>
              <a:t> </a:t>
            </a:r>
            <a:r>
              <a:rPr lang="en-US" err="1"/>
              <a:t>memilih</a:t>
            </a:r>
            <a:r>
              <a:rPr lang="en-US"/>
              <a:t> </a:t>
            </a:r>
            <a:r>
              <a:rPr lang="en-US" err="1"/>
              <a:t>dia</a:t>
            </a:r>
            <a:endParaRPr lang="id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A50D75-483F-BF78-FD90-8B1D5E54FA41}"/>
              </a:ext>
            </a:extLst>
          </p:cNvPr>
          <p:cNvSpPr txBox="1"/>
          <p:nvPr/>
        </p:nvSpPr>
        <p:spPr>
          <a:xfrm>
            <a:off x="734516" y="5074991"/>
            <a:ext cx="4800061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err="1"/>
              <a:t>gibran</a:t>
            </a:r>
            <a:r>
              <a:rPr lang="en-US"/>
              <a:t> </a:t>
            </a:r>
            <a:r>
              <a:rPr lang="en-US" err="1"/>
              <a:t>lecehin</a:t>
            </a:r>
            <a:r>
              <a:rPr lang="en-US"/>
              <a:t> </a:t>
            </a:r>
            <a:r>
              <a:rPr lang="en-US" err="1"/>
              <a:t>gelar</a:t>
            </a:r>
            <a:r>
              <a:rPr lang="en-US"/>
              <a:t> </a:t>
            </a:r>
            <a:r>
              <a:rPr lang="en-US" err="1"/>
              <a:t>akademik</a:t>
            </a:r>
            <a:r>
              <a:rPr lang="en-US"/>
              <a:t> </a:t>
            </a:r>
            <a:r>
              <a:rPr lang="en-US" err="1"/>
              <a:t>mahfud</a:t>
            </a:r>
            <a:r>
              <a:rPr lang="en-US"/>
              <a:t> md, </a:t>
            </a:r>
            <a:r>
              <a:rPr lang="en-US" err="1"/>
              <a:t>meski</a:t>
            </a:r>
            <a:r>
              <a:rPr lang="en-US"/>
              <a:t> </a:t>
            </a:r>
            <a:r>
              <a:rPr lang="en-US" err="1"/>
              <a:t>keliru</a:t>
            </a:r>
            <a:r>
              <a:rPr lang="en-US"/>
              <a:t>; </a:t>
            </a:r>
            <a:r>
              <a:rPr lang="en-US" err="1"/>
              <a:t>nganggep</a:t>
            </a:r>
            <a:r>
              <a:rPr lang="en-US"/>
              <a:t> </a:t>
            </a:r>
            <a:r>
              <a:rPr lang="en-US" err="1"/>
              <a:t>profesor</a:t>
            </a:r>
            <a:r>
              <a:rPr lang="en-US"/>
              <a:t> a walking encyclopedia.</a:t>
            </a:r>
            <a:endParaRPr lang="id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5A1376-8CD0-2AF1-029B-23CA7E2ADE20}"/>
              </a:ext>
            </a:extLst>
          </p:cNvPr>
          <p:cNvSpPr/>
          <p:nvPr/>
        </p:nvSpPr>
        <p:spPr>
          <a:xfrm>
            <a:off x="809073" y="4779883"/>
            <a:ext cx="1678488" cy="31473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Bahasa </a:t>
            </a:r>
            <a:r>
              <a:rPr lang="en-US" err="1"/>
              <a:t>asing</a:t>
            </a:r>
            <a:endParaRPr lang="id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AFFEA8-9377-7C73-EE7E-48EDCC99203C}"/>
              </a:ext>
            </a:extLst>
          </p:cNvPr>
          <p:cNvSpPr txBox="1"/>
          <p:nvPr/>
        </p:nvSpPr>
        <p:spPr>
          <a:xfrm>
            <a:off x="6817313" y="4987093"/>
            <a:ext cx="4800061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err="1"/>
              <a:t>gibran</a:t>
            </a:r>
            <a:r>
              <a:rPr lang="en-US"/>
              <a:t> </a:t>
            </a:r>
            <a:r>
              <a:rPr lang="en-US" err="1"/>
              <a:t>lecehin</a:t>
            </a:r>
            <a:r>
              <a:rPr lang="en-US"/>
              <a:t> </a:t>
            </a:r>
            <a:r>
              <a:rPr lang="en-US" err="1"/>
              <a:t>gelar</a:t>
            </a:r>
            <a:r>
              <a:rPr lang="en-US"/>
              <a:t> </a:t>
            </a:r>
            <a:r>
              <a:rPr lang="en-US" err="1"/>
              <a:t>akademik</a:t>
            </a:r>
            <a:r>
              <a:rPr lang="en-US"/>
              <a:t> </a:t>
            </a:r>
            <a:r>
              <a:rPr lang="en-US" err="1"/>
              <a:t>mahfud</a:t>
            </a:r>
            <a:r>
              <a:rPr lang="en-US"/>
              <a:t> md, </a:t>
            </a:r>
            <a:r>
              <a:rPr lang="en-US" err="1"/>
              <a:t>meski</a:t>
            </a:r>
            <a:r>
              <a:rPr lang="en-US"/>
              <a:t> </a:t>
            </a:r>
            <a:r>
              <a:rPr lang="en-US" err="1"/>
              <a:t>keliru</a:t>
            </a:r>
            <a:r>
              <a:rPr lang="en-US"/>
              <a:t>; </a:t>
            </a:r>
            <a:r>
              <a:rPr lang="en-US" err="1"/>
              <a:t>nganggep</a:t>
            </a:r>
            <a:r>
              <a:rPr lang="en-US"/>
              <a:t> </a:t>
            </a:r>
            <a:r>
              <a:rPr lang="en-US" err="1"/>
              <a:t>profesor</a:t>
            </a:r>
            <a:r>
              <a:rPr lang="en-US"/>
              <a:t> </a:t>
            </a:r>
            <a:r>
              <a:rPr lang="en-US" err="1"/>
              <a:t>adalah</a:t>
            </a:r>
            <a:r>
              <a:rPr lang="en-US"/>
              <a:t> </a:t>
            </a:r>
            <a:r>
              <a:rPr lang="en-US" err="1"/>
              <a:t>ensiklopedia</a:t>
            </a:r>
            <a:r>
              <a:rPr lang="en-US"/>
              <a:t> </a:t>
            </a:r>
            <a:r>
              <a:rPr lang="en-US" err="1"/>
              <a:t>berjalan</a:t>
            </a:r>
            <a:r>
              <a:rPr lang="en-US"/>
              <a:t>.</a:t>
            </a:r>
            <a:endParaRPr lang="id-ID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DC1EC46-E6C3-5D68-6F38-4B418D2F599D}"/>
              </a:ext>
            </a:extLst>
          </p:cNvPr>
          <p:cNvSpPr/>
          <p:nvPr/>
        </p:nvSpPr>
        <p:spPr>
          <a:xfrm>
            <a:off x="5873156" y="5316022"/>
            <a:ext cx="707923" cy="26547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id="{86E5E1CF-6DF6-CCF3-F0A5-5B33A4203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32" y="1086678"/>
            <a:ext cx="10407594" cy="612211"/>
          </a:xfrm>
        </p:spPr>
        <p:txBody>
          <a:bodyPr>
            <a:normAutofit/>
          </a:bodyPr>
          <a:lstStyle/>
          <a:p>
            <a:r>
              <a:rPr lang="en-US" sz="3600"/>
              <a:t>Text Preprocessing </a:t>
            </a:r>
          </a:p>
        </p:txBody>
      </p:sp>
      <p:sp>
        <p:nvSpPr>
          <p:cNvPr id="15" name="Title 12">
            <a:extLst>
              <a:ext uri="{FF2B5EF4-FFF2-40B4-BE49-F238E27FC236}">
                <a16:creationId xmlns:a16="http://schemas.microsoft.com/office/drawing/2014/main" id="{C478841E-BE12-93EB-4166-DAC7F2C5F153}"/>
              </a:ext>
            </a:extLst>
          </p:cNvPr>
          <p:cNvSpPr txBox="1">
            <a:spLocks/>
          </p:cNvSpPr>
          <p:nvPr/>
        </p:nvSpPr>
        <p:spPr>
          <a:xfrm>
            <a:off x="9543723" y="100901"/>
            <a:ext cx="1130584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6/17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15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2058" name="Picture 10" descr="Image result for prabowo gibran">
            <a:extLst>
              <a:ext uri="{FF2B5EF4-FFF2-40B4-BE49-F238E27FC236}">
                <a16:creationId xmlns:a16="http://schemas.microsoft.com/office/drawing/2014/main" id="{B3B67755-9B58-1E46-F2BF-2EE161598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814" y="3146067"/>
            <a:ext cx="1365145" cy="9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nies muhaimin">
            <a:extLst>
              <a:ext uri="{FF2B5EF4-FFF2-40B4-BE49-F238E27FC236}">
                <a16:creationId xmlns:a16="http://schemas.microsoft.com/office/drawing/2014/main" id="{425993E9-533E-49E7-B22C-07E3901E3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08"/>
          <a:stretch/>
        </p:blipFill>
        <p:spPr bwMode="auto">
          <a:xfrm>
            <a:off x="1862487" y="3146067"/>
            <a:ext cx="1351612" cy="98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FA0A4B-4614-76F1-221F-2007520A12D6}"/>
              </a:ext>
            </a:extLst>
          </p:cNvPr>
          <p:cNvCxnSpPr>
            <a:cxnSpLocks/>
          </p:cNvCxnSpPr>
          <p:nvPr/>
        </p:nvCxnSpPr>
        <p:spPr>
          <a:xfrm>
            <a:off x="4333236" y="2783855"/>
            <a:ext cx="0" cy="30933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42F7D9-EA81-4B0A-D8BA-0C0378A3BD86}"/>
              </a:ext>
            </a:extLst>
          </p:cNvPr>
          <p:cNvCxnSpPr>
            <a:cxnSpLocks/>
          </p:cNvCxnSpPr>
          <p:nvPr/>
        </p:nvCxnSpPr>
        <p:spPr>
          <a:xfrm>
            <a:off x="7937223" y="2749442"/>
            <a:ext cx="0" cy="32457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38B7A7-BE8F-8040-7F16-7FDBAFC2F8AD}"/>
              </a:ext>
            </a:extLst>
          </p:cNvPr>
          <p:cNvSpPr txBox="1"/>
          <p:nvPr/>
        </p:nvSpPr>
        <p:spPr>
          <a:xfrm>
            <a:off x="975728" y="4213613"/>
            <a:ext cx="31045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anies</a:t>
            </a:r>
            <a:r>
              <a:rPr lang="en-ID" sz="16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, </a:t>
            </a:r>
            <a:r>
              <a:rPr lang="en-ID" sz="1600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baswedan</a:t>
            </a:r>
            <a:r>
              <a:rPr lang="en-ID" sz="16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, </a:t>
            </a:r>
            <a:r>
              <a:rPr lang="en-ID" sz="1600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cak</a:t>
            </a:r>
            <a:r>
              <a:rPr lang="en-ID" sz="16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, </a:t>
            </a:r>
            <a:r>
              <a:rPr lang="en-ID" sz="1600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imin</a:t>
            </a:r>
            <a:r>
              <a:rPr lang="en-ID" sz="16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, </a:t>
            </a:r>
            <a:r>
              <a:rPr lang="en-ID" sz="1600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muhaimin</a:t>
            </a:r>
            <a:r>
              <a:rPr lang="en-ID" sz="16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, park </a:t>
            </a:r>
            <a:r>
              <a:rPr lang="en-ID" sz="1600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ahn</a:t>
            </a:r>
            <a:r>
              <a:rPr lang="en-ID" sz="16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nice, 01 </a:t>
            </a:r>
            <a:endParaRPr lang="id-ID" sz="16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3B3BAB-2EE4-56D1-21C4-DF832165B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4093" y="3140177"/>
            <a:ext cx="1259972" cy="986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2F18390-81BD-63B4-8D9B-6F26141770E0}"/>
              </a:ext>
            </a:extLst>
          </p:cNvPr>
          <p:cNvSpPr txBox="1"/>
          <p:nvPr/>
        </p:nvSpPr>
        <p:spPr>
          <a:xfrm>
            <a:off x="8074738" y="4330680"/>
            <a:ext cx="3439899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l-PL" sz="1600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/>
                <a:cs typeface="Times New Roman"/>
              </a:rPr>
              <a:t>ganjar</a:t>
            </a:r>
            <a:r>
              <a:rPr lang="pl-PL" sz="16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/>
                <a:cs typeface="Times New Roman"/>
              </a:rPr>
              <a:t>, </a:t>
            </a:r>
            <a:r>
              <a:rPr lang="pl-PL" sz="1600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/>
                <a:cs typeface="Times New Roman"/>
              </a:rPr>
              <a:t>pranowo</a:t>
            </a:r>
            <a:r>
              <a:rPr lang="pl-PL" sz="16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/>
                <a:cs typeface="Times New Roman"/>
              </a:rPr>
              <a:t>, </a:t>
            </a:r>
            <a:r>
              <a:rPr lang="pl-PL" sz="1600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/>
                <a:cs typeface="Times New Roman"/>
              </a:rPr>
              <a:t>mahfud</a:t>
            </a:r>
            <a:r>
              <a:rPr lang="pl-PL" sz="16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/>
                <a:cs typeface="Times New Roman"/>
              </a:rPr>
              <a:t>, md, </a:t>
            </a:r>
            <a:r>
              <a:rPr lang="pl-PL" sz="16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cs typeface="Times New Roman"/>
              </a:rPr>
              <a:t>03</a:t>
            </a:r>
            <a:endParaRPr lang="id-ID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7F86CE-F4DD-177C-A5C8-CD71C0E2B6D5}"/>
              </a:ext>
            </a:extLst>
          </p:cNvPr>
          <p:cNvSpPr txBox="1"/>
          <p:nvPr/>
        </p:nvSpPr>
        <p:spPr>
          <a:xfrm>
            <a:off x="4567785" y="4207569"/>
            <a:ext cx="3157653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d-ID" sz="1600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/>
                <a:cs typeface="Times New Roman"/>
              </a:rPr>
              <a:t>prabowo</a:t>
            </a:r>
            <a:r>
              <a:rPr lang="id-ID" sz="16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/>
                <a:cs typeface="Times New Roman"/>
              </a:rPr>
              <a:t>, </a:t>
            </a:r>
            <a:r>
              <a:rPr lang="id-ID" sz="1600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/>
                <a:cs typeface="Times New Roman"/>
              </a:rPr>
              <a:t>owo</a:t>
            </a:r>
            <a:r>
              <a:rPr lang="id-ID" sz="16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/>
                <a:cs typeface="Times New Roman"/>
              </a:rPr>
              <a:t>, </a:t>
            </a:r>
            <a:r>
              <a:rPr lang="id-ID" sz="1600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/>
                <a:cs typeface="Times New Roman"/>
              </a:rPr>
              <a:t>subianto</a:t>
            </a:r>
            <a:r>
              <a:rPr lang="id-ID" sz="16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/>
                <a:cs typeface="Times New Roman"/>
              </a:rPr>
              <a:t>, </a:t>
            </a:r>
            <a:r>
              <a:rPr lang="id-ID" sz="1600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/>
                <a:cs typeface="Times New Roman"/>
              </a:rPr>
              <a:t>gibran</a:t>
            </a:r>
            <a:r>
              <a:rPr lang="id-ID" sz="16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/>
                <a:cs typeface="Times New Roman"/>
              </a:rPr>
              <a:t>, raka, </a:t>
            </a:r>
            <a:r>
              <a:rPr lang="id-ID" sz="1600" b="0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/>
                <a:cs typeface="Times New Roman"/>
              </a:rPr>
              <a:t>rakabuming</a:t>
            </a:r>
            <a:r>
              <a:rPr lang="id-ID" sz="16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/>
                <a:cs typeface="Times New Roman"/>
              </a:rPr>
              <a:t>, </a:t>
            </a:r>
            <a:r>
              <a:rPr lang="id-ID" sz="16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cs typeface="Times New Roman"/>
              </a:rPr>
              <a:t>02</a:t>
            </a:r>
            <a:endParaRPr lang="id-ID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B21B35-6FAC-3A19-BB9F-72584E6EC23F}"/>
              </a:ext>
            </a:extLst>
          </p:cNvPr>
          <p:cNvSpPr txBox="1"/>
          <p:nvPr/>
        </p:nvSpPr>
        <p:spPr>
          <a:xfrm>
            <a:off x="1918287" y="2605540"/>
            <a:ext cx="12194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err="1"/>
              <a:t>Paslon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01</a:t>
            </a:r>
            <a:endParaRPr lang="id-ID">
              <a:solidFill>
                <a:srgbClr val="0070C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AD623A-73AF-4EDE-CE6F-E61789767EFE}"/>
              </a:ext>
            </a:extLst>
          </p:cNvPr>
          <p:cNvSpPr txBox="1"/>
          <p:nvPr/>
        </p:nvSpPr>
        <p:spPr>
          <a:xfrm>
            <a:off x="5536903" y="2605540"/>
            <a:ext cx="12194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err="1"/>
              <a:t>Paslon</a:t>
            </a:r>
            <a:r>
              <a:rPr lang="en-US"/>
              <a:t> </a:t>
            </a:r>
            <a:r>
              <a:rPr lang="en-US">
                <a:solidFill>
                  <a:srgbClr val="00B050"/>
                </a:solidFill>
              </a:rPr>
              <a:t>02</a:t>
            </a:r>
            <a:endParaRPr lang="id-ID"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AA9267-C6AE-5C20-AFA1-7330A95ACC0C}"/>
              </a:ext>
            </a:extLst>
          </p:cNvPr>
          <p:cNvSpPr txBox="1"/>
          <p:nvPr/>
        </p:nvSpPr>
        <p:spPr>
          <a:xfrm>
            <a:off x="9002792" y="2624145"/>
            <a:ext cx="12194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err="1"/>
              <a:t>Paslon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03</a:t>
            </a:r>
            <a:endParaRPr lang="id-ID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5D35C3-A068-3B10-3827-0B27FC62501E}"/>
              </a:ext>
            </a:extLst>
          </p:cNvPr>
          <p:cNvSpPr txBox="1"/>
          <p:nvPr/>
        </p:nvSpPr>
        <p:spPr>
          <a:xfrm>
            <a:off x="1838894" y="1989335"/>
            <a:ext cx="8514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Klasifikasi</a:t>
            </a:r>
            <a:r>
              <a:rPr lang="en-US"/>
              <a:t> </a:t>
            </a:r>
            <a:r>
              <a:rPr lang="en-US" err="1"/>
              <a:t>berdasarkan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keyword </a:t>
            </a:r>
            <a:r>
              <a:rPr lang="en-US" err="1">
                <a:solidFill>
                  <a:srgbClr val="FF0000"/>
                </a:solidFill>
              </a:rPr>
              <a:t>terbanyak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 err="1"/>
              <a:t>dari</a:t>
            </a:r>
            <a:r>
              <a:rPr lang="en-US"/>
              <a:t> masing </a:t>
            </a:r>
            <a:r>
              <a:rPr lang="en-US" err="1"/>
              <a:t>masing</a:t>
            </a:r>
            <a:r>
              <a:rPr lang="en-US"/>
              <a:t> </a:t>
            </a:r>
            <a:r>
              <a:rPr lang="en-US" err="1"/>
              <a:t>pasangan</a:t>
            </a:r>
            <a:r>
              <a:rPr lang="en-US"/>
              <a:t> </a:t>
            </a:r>
            <a:r>
              <a:rPr lang="en-US" err="1"/>
              <a:t>calon</a:t>
            </a:r>
            <a:endParaRPr lang="id-ID"/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7362DF70-9D86-BCC1-F2B4-3A5AD9B8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32" y="1086678"/>
            <a:ext cx="10407594" cy="612211"/>
          </a:xfrm>
        </p:spPr>
        <p:txBody>
          <a:bodyPr>
            <a:normAutofit/>
          </a:bodyPr>
          <a:lstStyle/>
          <a:p>
            <a:r>
              <a:rPr lang="en-US" sz="3600" err="1"/>
              <a:t>Klasifikasi</a:t>
            </a:r>
            <a:r>
              <a:rPr lang="en-US" sz="3600"/>
              <a:t> </a:t>
            </a:r>
            <a:r>
              <a:rPr lang="en-US" sz="3600" err="1"/>
              <a:t>Pasangan</a:t>
            </a:r>
            <a:r>
              <a:rPr lang="en-US" sz="3600"/>
              <a:t> Calon 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48BC44-DE63-5CC2-3DAF-2EAA9F3FEE4F}"/>
              </a:ext>
            </a:extLst>
          </p:cNvPr>
          <p:cNvSpPr/>
          <p:nvPr/>
        </p:nvSpPr>
        <p:spPr>
          <a:xfrm>
            <a:off x="1203555" y="5161271"/>
            <a:ext cx="2638402" cy="367234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3.861.574 Tweet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F8D1B7-7195-5365-3502-D9CFC848329C}"/>
              </a:ext>
            </a:extLst>
          </p:cNvPr>
          <p:cNvSpPr/>
          <p:nvPr/>
        </p:nvSpPr>
        <p:spPr>
          <a:xfrm>
            <a:off x="8473448" y="5161271"/>
            <a:ext cx="2638402" cy="367234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2.448.668 Tweet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1BE2B64-6277-C5F5-E3E4-8E37AFB97396}"/>
              </a:ext>
            </a:extLst>
          </p:cNvPr>
          <p:cNvSpPr/>
          <p:nvPr/>
        </p:nvSpPr>
        <p:spPr>
          <a:xfrm>
            <a:off x="4787014" y="5161270"/>
            <a:ext cx="2638402" cy="367234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2.262.601 Tweet</a:t>
            </a:r>
          </a:p>
        </p:txBody>
      </p:sp>
      <p:sp>
        <p:nvSpPr>
          <p:cNvPr id="21" name="Title 12">
            <a:extLst>
              <a:ext uri="{FF2B5EF4-FFF2-40B4-BE49-F238E27FC236}">
                <a16:creationId xmlns:a16="http://schemas.microsoft.com/office/drawing/2014/main" id="{6B39FCBA-A56B-FCED-4A14-0F887753AB68}"/>
              </a:ext>
            </a:extLst>
          </p:cNvPr>
          <p:cNvSpPr txBox="1">
            <a:spLocks/>
          </p:cNvSpPr>
          <p:nvPr/>
        </p:nvSpPr>
        <p:spPr>
          <a:xfrm>
            <a:off x="9543723" y="100901"/>
            <a:ext cx="1130584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7/17</a:t>
            </a:r>
          </a:p>
        </p:txBody>
      </p:sp>
    </p:spTree>
    <p:extLst>
      <p:ext uri="{BB962C8B-B14F-4D97-AF65-F5344CB8AC3E}">
        <p14:creationId xmlns:p14="http://schemas.microsoft.com/office/powerpoint/2010/main" val="2461248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4D7D78-D0C4-4208-CD45-F37EFC4B1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78" y="2433680"/>
            <a:ext cx="5527684" cy="26430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65564D-BEBA-0ADD-E9B1-78AE4E284788}"/>
              </a:ext>
            </a:extLst>
          </p:cNvPr>
          <p:cNvSpPr txBox="1"/>
          <p:nvPr/>
        </p:nvSpPr>
        <p:spPr>
          <a:xfrm>
            <a:off x="450812" y="4348758"/>
            <a:ext cx="24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Kumpulan Data Tweet</a:t>
            </a:r>
            <a:endParaRPr lang="id-ID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593BD-035C-07D0-1078-F1AACA7184D9}"/>
              </a:ext>
            </a:extLst>
          </p:cNvPr>
          <p:cNvSpPr txBox="1"/>
          <p:nvPr/>
        </p:nvSpPr>
        <p:spPr>
          <a:xfrm>
            <a:off x="3997062" y="2185403"/>
            <a:ext cx="24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Cluster kata </a:t>
            </a:r>
            <a:r>
              <a:rPr lang="en-US" b="1" err="1">
                <a:solidFill>
                  <a:schemeClr val="accent6"/>
                </a:solidFill>
              </a:rPr>
              <a:t>tiap</a:t>
            </a:r>
            <a:r>
              <a:rPr lang="en-US" b="1">
                <a:solidFill>
                  <a:schemeClr val="accent6"/>
                </a:solidFill>
              </a:rPr>
              <a:t> </a:t>
            </a:r>
            <a:r>
              <a:rPr lang="en-US" b="1" err="1">
                <a:solidFill>
                  <a:schemeClr val="accent6"/>
                </a:solidFill>
              </a:rPr>
              <a:t>topik</a:t>
            </a:r>
            <a:endParaRPr lang="id-ID" b="1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E092E-FB97-785C-9370-FCFC64062C3E}"/>
              </a:ext>
            </a:extLst>
          </p:cNvPr>
          <p:cNvSpPr txBox="1"/>
          <p:nvPr/>
        </p:nvSpPr>
        <p:spPr>
          <a:xfrm>
            <a:off x="3398520" y="5072709"/>
            <a:ext cx="309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BA613"/>
                </a:solidFill>
              </a:rPr>
              <a:t>Cluster </a:t>
            </a:r>
            <a:r>
              <a:rPr lang="en-US" b="1" err="1">
                <a:solidFill>
                  <a:srgbClr val="FBA613"/>
                </a:solidFill>
              </a:rPr>
              <a:t>dokumen</a:t>
            </a:r>
            <a:r>
              <a:rPr lang="en-US" b="1">
                <a:solidFill>
                  <a:srgbClr val="FBA613"/>
                </a:solidFill>
              </a:rPr>
              <a:t> </a:t>
            </a:r>
            <a:r>
              <a:rPr lang="en-US" b="1" err="1">
                <a:solidFill>
                  <a:srgbClr val="FBA613"/>
                </a:solidFill>
              </a:rPr>
              <a:t>tiap</a:t>
            </a:r>
            <a:r>
              <a:rPr lang="en-US" b="1">
                <a:solidFill>
                  <a:srgbClr val="FBA613"/>
                </a:solidFill>
              </a:rPr>
              <a:t> </a:t>
            </a:r>
            <a:r>
              <a:rPr lang="en-US" b="1" err="1">
                <a:solidFill>
                  <a:srgbClr val="FBA613"/>
                </a:solidFill>
              </a:rPr>
              <a:t>topik</a:t>
            </a:r>
            <a:endParaRPr lang="id-ID" b="1">
              <a:solidFill>
                <a:srgbClr val="FBA613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AA2C81-7146-1A48-C5F8-95247D97DB67}"/>
              </a:ext>
            </a:extLst>
          </p:cNvPr>
          <p:cNvCxnSpPr/>
          <p:nvPr/>
        </p:nvCxnSpPr>
        <p:spPr>
          <a:xfrm>
            <a:off x="6695768" y="1614962"/>
            <a:ext cx="0" cy="43925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20829A-C0FC-7E3F-7D81-D222509435A4}"/>
              </a:ext>
            </a:extLst>
          </p:cNvPr>
          <p:cNvSpPr txBox="1"/>
          <p:nvPr/>
        </p:nvSpPr>
        <p:spPr>
          <a:xfrm>
            <a:off x="7032522" y="1694926"/>
            <a:ext cx="381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Latent Dirichlet Allocation (LDA)</a:t>
            </a:r>
            <a:endParaRPr lang="id-ID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94375B-C58B-7B37-A717-56F12B79CBBF}"/>
              </a:ext>
            </a:extLst>
          </p:cNvPr>
          <p:cNvSpPr txBox="1"/>
          <p:nvPr/>
        </p:nvSpPr>
        <p:spPr>
          <a:xfrm>
            <a:off x="7032522" y="2004926"/>
            <a:ext cx="3812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LDA </a:t>
            </a:r>
            <a:r>
              <a:rPr lang="en-US" err="1"/>
              <a:t>didasarkan</a:t>
            </a:r>
            <a:r>
              <a:rPr lang="en-US"/>
              <a:t> pada </a:t>
            </a:r>
            <a:r>
              <a:rPr lang="en-US" err="1"/>
              <a:t>asumsi</a:t>
            </a:r>
            <a:r>
              <a:rPr lang="en-US"/>
              <a:t> </a:t>
            </a:r>
            <a:r>
              <a:rPr lang="en-US" err="1"/>
              <a:t>setiap</a:t>
            </a:r>
            <a:r>
              <a:rPr lang="en-US"/>
              <a:t> </a:t>
            </a:r>
            <a:r>
              <a:rPr lang="en-US" err="1"/>
              <a:t>topik</a:t>
            </a:r>
            <a:r>
              <a:rPr lang="en-US"/>
              <a:t> </a:t>
            </a:r>
            <a:r>
              <a:rPr lang="en-US" err="1"/>
              <a:t>terdiri</a:t>
            </a:r>
            <a:r>
              <a:rPr lang="en-US"/>
              <a:t> </a:t>
            </a:r>
            <a:r>
              <a:rPr lang="en-US" err="1"/>
              <a:t>dari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kata-kata yang </a:t>
            </a:r>
            <a:r>
              <a:rPr lang="en-US" err="1">
                <a:solidFill>
                  <a:srgbClr val="FF0000"/>
                </a:solidFill>
              </a:rPr>
              <a:t>mirip</a:t>
            </a:r>
            <a:r>
              <a:rPr lang="en-US">
                <a:solidFill>
                  <a:srgbClr val="FF0000"/>
                </a:solidFill>
              </a:rPr>
              <a:t>, </a:t>
            </a:r>
            <a:r>
              <a:rPr lang="en-US"/>
              <a:t>dan </a:t>
            </a:r>
            <a:r>
              <a:rPr lang="en-US" err="1"/>
              <a:t>setiap</a:t>
            </a:r>
            <a:r>
              <a:rPr lang="en-US"/>
              <a:t> </a:t>
            </a:r>
            <a:r>
              <a:rPr lang="en-US" err="1"/>
              <a:t>dokumen</a:t>
            </a:r>
            <a:r>
              <a:rPr lang="en-US"/>
              <a:t>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memuat</a:t>
            </a:r>
            <a:r>
              <a:rPr lang="en-US"/>
              <a:t> </a:t>
            </a:r>
            <a:r>
              <a:rPr lang="en-US" err="1"/>
              <a:t>beberapa</a:t>
            </a:r>
            <a:r>
              <a:rPr lang="en-US"/>
              <a:t> </a:t>
            </a:r>
            <a:r>
              <a:rPr lang="en-US" err="1"/>
              <a:t>topik</a:t>
            </a:r>
            <a:r>
              <a:rPr lang="en-US"/>
              <a:t> (</a:t>
            </a:r>
            <a:r>
              <a:rPr lang="en-US" err="1"/>
              <a:t>Blei</a:t>
            </a:r>
            <a:r>
              <a:rPr lang="en-US"/>
              <a:t>, 2003) </a:t>
            </a:r>
            <a:endParaRPr lang="id-ID"/>
          </a:p>
        </p:txBody>
      </p:sp>
      <p:sp>
        <p:nvSpPr>
          <p:cNvPr id="18" name="Title 12">
            <a:extLst>
              <a:ext uri="{FF2B5EF4-FFF2-40B4-BE49-F238E27FC236}">
                <a16:creationId xmlns:a16="http://schemas.microsoft.com/office/drawing/2014/main" id="{AD35973E-A9F4-515B-DFF1-4EF8FB9F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32" y="1086678"/>
            <a:ext cx="10407594" cy="612211"/>
          </a:xfrm>
        </p:spPr>
        <p:txBody>
          <a:bodyPr>
            <a:normAutofit/>
          </a:bodyPr>
          <a:lstStyle/>
          <a:p>
            <a:r>
              <a:rPr lang="en-US" sz="3600"/>
              <a:t>Topic Modelling</a:t>
            </a:r>
          </a:p>
        </p:txBody>
      </p:sp>
      <p:sp>
        <p:nvSpPr>
          <p:cNvPr id="14" name="Title 12">
            <a:extLst>
              <a:ext uri="{FF2B5EF4-FFF2-40B4-BE49-F238E27FC236}">
                <a16:creationId xmlns:a16="http://schemas.microsoft.com/office/drawing/2014/main" id="{3B323FB9-8573-8E82-731E-9FBA14419B73}"/>
              </a:ext>
            </a:extLst>
          </p:cNvPr>
          <p:cNvSpPr txBox="1">
            <a:spLocks/>
          </p:cNvSpPr>
          <p:nvPr/>
        </p:nvSpPr>
        <p:spPr>
          <a:xfrm>
            <a:off x="9543723" y="100901"/>
            <a:ext cx="1130584" cy="612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solidFill>
                  <a:srgbClr val="000000"/>
                </a:solidFill>
              </a:rPr>
              <a:t>8/17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F0BE66-3517-92D7-B901-B092341F3D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40" y="3338138"/>
            <a:ext cx="3605344" cy="27739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F02E35-63E3-73DA-0431-DB8A1DD01415}"/>
              </a:ext>
            </a:extLst>
          </p:cNvPr>
          <p:cNvSpPr txBox="1"/>
          <p:nvPr/>
        </p:nvSpPr>
        <p:spPr>
          <a:xfrm>
            <a:off x="4682532" y="6376731"/>
            <a:ext cx="75094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Blei</a:t>
            </a:r>
            <a:r>
              <a:rPr lang="en-US" sz="10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D. M., Ng, A. Y., &amp; Jordan, M. I. (2003). Latent </a:t>
            </a:r>
            <a:r>
              <a:rPr lang="en-US" sz="1000" b="0" i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dirichlet</a:t>
            </a:r>
            <a:r>
              <a:rPr lang="en-US" sz="10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allocation. </a:t>
            </a:r>
            <a:r>
              <a:rPr lang="en-US" sz="10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Journal of machine Learning research</a:t>
            </a:r>
            <a:r>
              <a:rPr lang="en-US" sz="10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1000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3</a:t>
            </a:r>
            <a:r>
              <a:rPr lang="en-US" sz="1000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(Jan), 993-1022.</a:t>
            </a:r>
            <a:endParaRPr lang="id-ID" sz="1000"/>
          </a:p>
        </p:txBody>
      </p:sp>
    </p:spTree>
    <p:extLst>
      <p:ext uri="{BB962C8B-B14F-4D97-AF65-F5344CB8AC3E}">
        <p14:creationId xmlns:p14="http://schemas.microsoft.com/office/powerpoint/2010/main" val="358719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300ecd9-8725-4aaf-9a1e-41ae6b1a03f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" ma:contentTypeID="0x0101008EEC783330498943AB37886BDA00A771" ma:contentTypeVersion="14" ma:contentTypeDescription="Buat sebuah dokumen baru." ma:contentTypeScope="" ma:versionID="89c5208a3646478219d00daa8538d79d">
  <xsd:schema xmlns:xsd="http://www.w3.org/2001/XMLSchema" xmlns:xs="http://www.w3.org/2001/XMLSchema" xmlns:p="http://schemas.microsoft.com/office/2006/metadata/properties" xmlns:ns3="4300ecd9-8725-4aaf-9a1e-41ae6b1a03ff" xmlns:ns4="078d995e-7246-4bf6-8819-44740016ce9f" targetNamespace="http://schemas.microsoft.com/office/2006/metadata/properties" ma:root="true" ma:fieldsID="001ae950ce4c0acd2fb65d747e6e4b8e" ns3:_="" ns4:_="">
    <xsd:import namespace="4300ecd9-8725-4aaf-9a1e-41ae6b1a03ff"/>
    <xsd:import namespace="078d995e-7246-4bf6-8819-44740016ce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00ecd9-8725-4aaf-9a1e-41ae6b1a03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8d995e-7246-4bf6-8819-44740016ce9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ibagikan Denga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ibagikan Dengan Detai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Berbagi Hash Petunjuk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e Isi"/>
        <xsd:element ref="dc:title" minOccurs="0" maxOccurs="1" ma:index="4" ma:displayName="Judu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18670E-0338-45B8-A1BE-7CB9CCA425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948744-2F5B-4E2C-B639-154403A42EF8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4300ecd9-8725-4aaf-9a1e-41ae6b1a03ff"/>
    <ds:schemaRef ds:uri="http://purl.org/dc/dcmitype/"/>
    <ds:schemaRef ds:uri="http://schemas.openxmlformats.org/package/2006/metadata/core-properties"/>
    <ds:schemaRef ds:uri="078d995e-7246-4bf6-8819-44740016ce9f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5FD0F5A-B105-40FF-AEAC-C17EA7D3FB37}">
  <ds:schemaRefs>
    <ds:schemaRef ds:uri="078d995e-7246-4bf6-8819-44740016ce9f"/>
    <ds:schemaRef ds:uri="4300ecd9-8725-4aaf-9a1e-41ae6b1a03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2367</Words>
  <Application>Microsoft Office PowerPoint</Application>
  <PresentationFormat>Widescreen</PresentationFormat>
  <Paragraphs>284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Aptos</vt:lpstr>
      <vt:lpstr>Aptos Display</vt:lpstr>
      <vt:lpstr>Arial</vt:lpstr>
      <vt:lpstr>Arial,Sans-Serif</vt:lpstr>
      <vt:lpstr>Calibri</vt:lpstr>
      <vt:lpstr>Century Gothic</vt:lpstr>
      <vt:lpstr>Times New Roman</vt:lpstr>
      <vt:lpstr>Office Theme</vt:lpstr>
      <vt:lpstr>Analisis Opini Publik dalam Pilpres 2024 di Media Sosial X</vt:lpstr>
      <vt:lpstr>X: Modern Days Political Battlefield</vt:lpstr>
      <vt:lpstr>X: Modern Days Political Battlefield</vt:lpstr>
      <vt:lpstr>Analisis Opini Publik</vt:lpstr>
      <vt:lpstr>Data Workflow</vt:lpstr>
      <vt:lpstr>Data Understanding &amp; Exploratory Data Analysis</vt:lpstr>
      <vt:lpstr>Text Preprocessing </vt:lpstr>
      <vt:lpstr>Klasifikasi Pasangan Calon </vt:lpstr>
      <vt:lpstr>Topic Modelling</vt:lpstr>
      <vt:lpstr>Hasil Topic Modelling Tiap Paslon</vt:lpstr>
      <vt:lpstr>Sentiment Analysis</vt:lpstr>
      <vt:lpstr>Hasil Evaluasi Pemodelan Sentiment Analysis</vt:lpstr>
      <vt:lpstr>Distribusi Sentimen tiap Topik</vt:lpstr>
      <vt:lpstr>Hasil Analisis Tweet Pada Paslon 1</vt:lpstr>
      <vt:lpstr>Hasil Analisis Tweet Pada Paslon 2</vt:lpstr>
      <vt:lpstr>Hasil Analisis Tweet Pada Paslon 3</vt:lpstr>
      <vt:lpstr>Pengaruh Debat Capres &amp; Anomali pada Paslon 3</vt:lpstr>
      <vt:lpstr>Saran Pengembangan</vt:lpstr>
      <vt:lpstr>TERIMA KASIH</vt:lpstr>
      <vt:lpstr>PowerPoint Presentation</vt:lpstr>
      <vt:lpstr>LDA</vt:lpstr>
      <vt:lpstr>BERT</vt:lpstr>
      <vt:lpstr>BERT VS RoBERTa</vt:lpstr>
      <vt:lpstr>Hasil Topic Modelling Paslon 1</vt:lpstr>
      <vt:lpstr>Hasil Topic Modelling Paslon 2</vt:lpstr>
      <vt:lpstr>Hasil Topic Modelling Paslon 3</vt:lpstr>
      <vt:lpstr>Evaluasi Topic Modelling</vt:lpstr>
      <vt:lpstr>Active Learning</vt:lpstr>
      <vt:lpstr>Contoh Interpretasi Topik Anies</vt:lpstr>
      <vt:lpstr>Contoh Interpretasi Topik Anies</vt:lpstr>
      <vt:lpstr>Contoh Interpretasi Topik Prabowo</vt:lpstr>
      <vt:lpstr>Contoh Interpretasi Topik Prabowo</vt:lpstr>
      <vt:lpstr>Contoh Interpretasi Topik Ganjar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Penerapan Metode LDA Dan RoBERTa Dalam Pemodelan Topik Dan Sentimen Pemilu 2024 Di Media Sosial X</dc:title>
  <dc:creator>BK Telkom University</dc:creator>
  <cp:lastModifiedBy>Syair Dafiq Faizur Rahman</cp:lastModifiedBy>
  <cp:revision>2</cp:revision>
  <dcterms:created xsi:type="dcterms:W3CDTF">2024-07-22T10:56:48Z</dcterms:created>
  <dcterms:modified xsi:type="dcterms:W3CDTF">2025-02-11T13:33:29Z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0x0101008EEC783330498943AB37886BDA00A771</vt:lpwstr>
  </property>
</Properties>
</file>